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9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83" r:id="rId8"/>
    <p:sldId id="287" r:id="rId9"/>
    <p:sldId id="275" r:id="rId10"/>
    <p:sldId id="273" r:id="rId11"/>
    <p:sldId id="284" r:id="rId12"/>
    <p:sldId id="274" r:id="rId13"/>
    <p:sldId id="288" r:id="rId14"/>
    <p:sldId id="263" r:id="rId15"/>
    <p:sldId id="276" r:id="rId16"/>
    <p:sldId id="277" r:id="rId17"/>
    <p:sldId id="289" r:id="rId18"/>
    <p:sldId id="290" r:id="rId19"/>
    <p:sldId id="267" r:id="rId20"/>
    <p:sldId id="278" r:id="rId21"/>
    <p:sldId id="279" r:id="rId22"/>
    <p:sldId id="264" r:id="rId23"/>
    <p:sldId id="265" r:id="rId24"/>
    <p:sldId id="266" r:id="rId25"/>
    <p:sldId id="280" r:id="rId26"/>
    <p:sldId id="281" r:id="rId27"/>
    <p:sldId id="268" r:id="rId28"/>
    <p:sldId id="269" r:id="rId29"/>
    <p:sldId id="282" r:id="rId30"/>
    <p:sldId id="270" r:id="rId31"/>
    <p:sldId id="285" r:id="rId32"/>
    <p:sldId id="286" r:id="rId33"/>
    <p:sldId id="271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CC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Дети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СК</c:v>
                </c:pt>
                <c:pt idx="1">
                  <c:v>КБР</c:v>
                </c:pt>
                <c:pt idx="2">
                  <c:v>ЧР</c:v>
                </c:pt>
                <c:pt idx="3">
                  <c:v>РИ</c:v>
                </c:pt>
                <c:pt idx="4">
                  <c:v>КЧР</c:v>
                </c:pt>
                <c:pt idx="5">
                  <c:v>РД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49</c:v>
                </c:pt>
                <c:pt idx="1">
                  <c:v>3</c:v>
                </c:pt>
                <c:pt idx="2">
                  <c:v>23</c:v>
                </c:pt>
                <c:pt idx="3">
                  <c:v>18</c:v>
                </c:pt>
                <c:pt idx="4">
                  <c:v>4</c:v>
                </c:pt>
                <c:pt idx="5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Взрослые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СК</c:v>
                </c:pt>
                <c:pt idx="1">
                  <c:v>КБР</c:v>
                </c:pt>
                <c:pt idx="2">
                  <c:v>ЧР</c:v>
                </c:pt>
                <c:pt idx="3">
                  <c:v>РИ</c:v>
                </c:pt>
                <c:pt idx="4">
                  <c:v>КЧР</c:v>
                </c:pt>
                <c:pt idx="5">
                  <c:v>РД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15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8744664"/>
        <c:axId val="358745448"/>
        <c:axId val="0"/>
      </c:bar3DChart>
      <c:catAx>
        <c:axId val="358744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8745448"/>
        <c:crosses val="autoZero"/>
        <c:auto val="1"/>
        <c:lblAlgn val="ctr"/>
        <c:lblOffset val="100"/>
        <c:noMultiLvlLbl val="0"/>
      </c:catAx>
      <c:valAx>
        <c:axId val="358745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87446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  <a:ln>
              <a:solidFill>
                <a:prstClr val="black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Европа</c:v>
                </c:pt>
                <c:pt idx="1">
                  <c:v>США</c:v>
                </c:pt>
                <c:pt idx="2">
                  <c:v>РФ</c:v>
                </c:pt>
                <c:pt idx="3">
                  <c:v>СК</c:v>
                </c:pt>
                <c:pt idx="4">
                  <c:v>КБР</c:v>
                </c:pt>
                <c:pt idx="5">
                  <c:v>ЧР</c:v>
                </c:pt>
                <c:pt idx="6">
                  <c:v>РИ</c:v>
                </c:pt>
                <c:pt idx="7">
                  <c:v>КЧР</c:v>
                </c:pt>
                <c:pt idx="8">
                  <c:v>РД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</c:v>
                </c:pt>
                <c:pt idx="1">
                  <c:v>8</c:v>
                </c:pt>
                <c:pt idx="2">
                  <c:v>1</c:v>
                </c:pt>
                <c:pt idx="3">
                  <c:v>2.4</c:v>
                </c:pt>
                <c:pt idx="4">
                  <c:v>1.5</c:v>
                </c:pt>
                <c:pt idx="5">
                  <c:v>1.9</c:v>
                </c:pt>
                <c:pt idx="6">
                  <c:v>6</c:v>
                </c:pt>
                <c:pt idx="7">
                  <c:v>0</c:v>
                </c:pt>
                <c:pt idx="8">
                  <c:v>0.66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3665856"/>
        <c:axId val="553537360"/>
      </c:barChart>
      <c:catAx>
        <c:axId val="373665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53537360"/>
        <c:crosses val="autoZero"/>
        <c:auto val="1"/>
        <c:lblAlgn val="ctr"/>
        <c:lblOffset val="100"/>
        <c:noMultiLvlLbl val="0"/>
      </c:catAx>
      <c:valAx>
        <c:axId val="553537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3665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Мальчики</c:v>
                </c:pt>
              </c:strCache>
            </c:strRef>
          </c:tx>
          <c:spPr>
            <a:solidFill>
              <a:srgbClr val="0070C0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Лист1!$A$2:$A$7</c:f>
              <c:strCache>
                <c:ptCount val="6"/>
                <c:pt idx="0">
                  <c:v>СК</c:v>
                </c:pt>
                <c:pt idx="1">
                  <c:v>КБР</c:v>
                </c:pt>
                <c:pt idx="2">
                  <c:v>ЧР</c:v>
                </c:pt>
                <c:pt idx="3">
                  <c:v>РИ</c:v>
                </c:pt>
                <c:pt idx="4">
                  <c:v>КЧР</c:v>
                </c:pt>
                <c:pt idx="5">
                  <c:v>РД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0.57809999999999995</c:v>
                </c:pt>
                <c:pt idx="1">
                  <c:v>0.66669999999999996</c:v>
                </c:pt>
                <c:pt idx="2">
                  <c:v>0.44</c:v>
                </c:pt>
                <c:pt idx="3">
                  <c:v>0.66669999999999996</c:v>
                </c:pt>
                <c:pt idx="4">
                  <c:v>0.75</c:v>
                </c:pt>
                <c:pt idx="5">
                  <c:v>0.65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Девочки</c:v>
                </c:pt>
              </c:strCache>
            </c:strRef>
          </c:tx>
          <c:spPr>
            <a:solidFill>
              <a:srgbClr val="FF0000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Лист1!$A$2:$A$7</c:f>
              <c:strCache>
                <c:ptCount val="6"/>
                <c:pt idx="0">
                  <c:v>СК</c:v>
                </c:pt>
                <c:pt idx="1">
                  <c:v>КБР</c:v>
                </c:pt>
                <c:pt idx="2">
                  <c:v>ЧР</c:v>
                </c:pt>
                <c:pt idx="3">
                  <c:v>РИ</c:v>
                </c:pt>
                <c:pt idx="4">
                  <c:v>КЧР</c:v>
                </c:pt>
                <c:pt idx="5">
                  <c:v>РД</c:v>
                </c:pt>
              </c:strCache>
            </c:strRef>
          </c:cat>
          <c:val>
            <c:numRef>
              <c:f>Лист1!$C$2:$C$7</c:f>
              <c:numCache>
                <c:formatCode>0.00%</c:formatCode>
                <c:ptCount val="6"/>
                <c:pt idx="0">
                  <c:v>0.4219</c:v>
                </c:pt>
                <c:pt idx="1">
                  <c:v>0.33329999999999999</c:v>
                </c:pt>
                <c:pt idx="2">
                  <c:v>0.56000000000000005</c:v>
                </c:pt>
                <c:pt idx="3">
                  <c:v>0.33329999999999999</c:v>
                </c:pt>
                <c:pt idx="4">
                  <c:v>0.25</c:v>
                </c:pt>
                <c:pt idx="5">
                  <c:v>0.35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63626888"/>
        <c:axId val="363625320"/>
        <c:axId val="0"/>
      </c:bar3DChart>
      <c:catAx>
        <c:axId val="363626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3625320"/>
        <c:crosses val="autoZero"/>
        <c:auto val="1"/>
        <c:lblAlgn val="ctr"/>
        <c:lblOffset val="100"/>
        <c:noMultiLvlLbl val="0"/>
      </c:catAx>
      <c:valAx>
        <c:axId val="36362532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636268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821109166909693E-2"/>
          <c:y val="4.3689938183307769E-2"/>
          <c:w val="0.90620358219111496"/>
          <c:h val="0.847001145833747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</c:spPr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СК</c:v>
                </c:pt>
                <c:pt idx="1">
                  <c:v>КБР</c:v>
                </c:pt>
                <c:pt idx="2">
                  <c:v>ЧР</c:v>
                </c:pt>
                <c:pt idx="3">
                  <c:v>РИ</c:v>
                </c:pt>
                <c:pt idx="4">
                  <c:v>КЧР</c:v>
                </c:pt>
                <c:pt idx="5">
                  <c:v>РД</c:v>
                </c:pt>
                <c:pt idx="6">
                  <c:v>РФ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11.37</c:v>
                </c:pt>
                <c:pt idx="1">
                  <c:v>10.67</c:v>
                </c:pt>
                <c:pt idx="2">
                  <c:v>6.44</c:v>
                </c:pt>
                <c:pt idx="3">
                  <c:v>3.83</c:v>
                </c:pt>
                <c:pt idx="4">
                  <c:v>11.5</c:v>
                </c:pt>
                <c:pt idx="5">
                  <c:v>6.2</c:v>
                </c:pt>
                <c:pt idx="6">
                  <c:v>11.8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71627504"/>
        <c:axId val="371627896"/>
        <c:axId val="0"/>
      </c:bar3DChart>
      <c:catAx>
        <c:axId val="371627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71627896"/>
        <c:crosses val="autoZero"/>
        <c:auto val="1"/>
        <c:lblAlgn val="ctr"/>
        <c:lblOffset val="100"/>
        <c:noMultiLvlLbl val="0"/>
      </c:catAx>
      <c:valAx>
        <c:axId val="3716278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Возраст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5.7999902789929031E-2"/>
              <c:y val="0.3677474534695607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71627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СК</c:v>
                </c:pt>
                <c:pt idx="1">
                  <c:v>ЧР</c:v>
                </c:pt>
                <c:pt idx="2">
                  <c:v>РД</c:v>
                </c:pt>
                <c:pt idx="3">
                  <c:v>РФ</c:v>
                </c:pt>
                <c:pt idx="4">
                  <c:v>Москва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0.2344</c:v>
                </c:pt>
                <c:pt idx="1">
                  <c:v>0.08</c:v>
                </c:pt>
                <c:pt idx="2">
                  <c:v>0.16</c:v>
                </c:pt>
                <c:pt idx="3">
                  <c:v>0.12</c:v>
                </c:pt>
                <c:pt idx="4">
                  <c:v>0.26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68832160"/>
        <c:axId val="362083344"/>
        <c:axId val="0"/>
      </c:bar3DChart>
      <c:catAx>
        <c:axId val="368832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2083344"/>
        <c:crosses val="autoZero"/>
        <c:auto val="1"/>
        <c:lblAlgn val="ctr"/>
        <c:lblOffset val="100"/>
        <c:noMultiLvlLbl val="0"/>
      </c:catAx>
      <c:valAx>
        <c:axId val="3620833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68832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66675">
              <a:solidFill>
                <a:srgbClr val="FF0000"/>
              </a:solidFill>
            </a:ln>
          </c:spPr>
          <c:marker>
            <c:symbol val="diamond"/>
            <c:size val="9"/>
            <c:spPr>
              <a:solidFill>
                <a:srgbClr val="FFC000"/>
              </a:solidFill>
            </c:spPr>
          </c:marker>
          <c:cat>
            <c:strRef>
              <c:f>Лист1!$A$2:$A$15</c:f>
              <c:strCache>
                <c:ptCount val="14"/>
                <c:pt idx="0">
                  <c:v>До 1 года</c:v>
                </c:pt>
                <c:pt idx="1">
                  <c:v>1 год</c:v>
                </c:pt>
                <c:pt idx="2">
                  <c:v>2 года</c:v>
                </c:pt>
                <c:pt idx="3">
                  <c:v>3 года</c:v>
                </c:pt>
                <c:pt idx="4">
                  <c:v>4 года</c:v>
                </c:pt>
                <c:pt idx="5">
                  <c:v>6 лет</c:v>
                </c:pt>
                <c:pt idx="6">
                  <c:v>7 лет</c:v>
                </c:pt>
                <c:pt idx="7">
                  <c:v>9 лет</c:v>
                </c:pt>
                <c:pt idx="8">
                  <c:v>12 лет</c:v>
                </c:pt>
                <c:pt idx="9">
                  <c:v>14 лет</c:v>
                </c:pt>
                <c:pt idx="10">
                  <c:v>17 лет</c:v>
                </c:pt>
                <c:pt idx="11">
                  <c:v>23 года</c:v>
                </c:pt>
                <c:pt idx="12">
                  <c:v>33 года</c:v>
                </c:pt>
                <c:pt idx="13">
                  <c:v>39 лет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26</c:v>
                </c:pt>
                <c:pt idx="1">
                  <c:v>18</c:v>
                </c:pt>
                <c:pt idx="2">
                  <c:v>4</c:v>
                </c:pt>
                <c:pt idx="3">
                  <c:v>6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5176032"/>
        <c:axId val="555175640"/>
      </c:lineChart>
      <c:catAx>
        <c:axId val="555176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55175640"/>
        <c:crosses val="autoZero"/>
        <c:auto val="1"/>
        <c:lblAlgn val="ctr"/>
        <c:lblOffset val="100"/>
        <c:noMultiLvlLbl val="0"/>
      </c:catAx>
      <c:valAx>
        <c:axId val="5551756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Количество</a:t>
                </a:r>
                <a:r>
                  <a:rPr lang="ru-RU" baseline="0" dirty="0" smtClean="0"/>
                  <a:t> детей</a:t>
                </a:r>
                <a:endParaRPr lang="ru-RU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55176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517559489679575E-2"/>
          <c:y val="0.11035589743759817"/>
          <c:w val="0.51151921410888113"/>
          <c:h val="0.8801741763352993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СК</c:v>
                </c:pt>
              </c:strCache>
            </c:strRef>
          </c:tx>
          <c:explosion val="18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 Streptococcus pyogenus</c:v>
                </c:pt>
                <c:pt idx="1">
                  <c:v>Staphylococcus aureus</c:v>
                </c:pt>
                <c:pt idx="2">
                  <c:v>Pseudomonas aeruginosa</c:v>
                </c:pt>
                <c:pt idx="3">
                  <c:v>Burkholderia cepacia  </c:v>
                </c:pt>
                <c:pt idx="4">
                  <c:v>Klebsiella pneumonia </c:v>
                </c:pt>
                <c:pt idx="5">
                  <c:v>Clam. pneumonium </c:v>
                </c:pt>
                <c:pt idx="6">
                  <c:v>Enterobacter asburiae </c:v>
                </c:pt>
                <c:pt idx="7">
                  <c:v>Achromobacter xylosoxidans </c:v>
                </c:pt>
                <c:pt idx="8">
                  <c:v>Stenotrophomonas maltophilia</c:v>
                </c:pt>
              </c:strCache>
            </c:strRef>
          </c:cat>
          <c:val>
            <c:numRef>
              <c:f>Лист1!$B$2:$B$10</c:f>
              <c:numCache>
                <c:formatCode>0.00%</c:formatCode>
                <c:ptCount val="9"/>
                <c:pt idx="0">
                  <c:v>0.2031</c:v>
                </c:pt>
                <c:pt idx="1">
                  <c:v>0.40629999999999999</c:v>
                </c:pt>
                <c:pt idx="2">
                  <c:v>3.1300000000000001E-2</c:v>
                </c:pt>
                <c:pt idx="3">
                  <c:v>1.5599999999999999E-2</c:v>
                </c:pt>
                <c:pt idx="4">
                  <c:v>1.5599999999999999E-2</c:v>
                </c:pt>
                <c:pt idx="5">
                  <c:v>1.5599999999999999E-2</c:v>
                </c:pt>
                <c:pt idx="6">
                  <c:v>1.5599999999999999E-2</c:v>
                </c:pt>
                <c:pt idx="7">
                  <c:v>1.5599999999999999E-2</c:v>
                </c:pt>
                <c:pt idx="8">
                  <c:v>3.1300000000000001E-2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243503668205006"/>
          <c:y val="4.3520869157158332E-2"/>
          <c:w val="0.32838601870866463"/>
          <c:h val="0.9111815105120989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6266607053493566"/>
          <c:y val="3.394775906179442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ЧР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explosion val="42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Pseudomonas aeruginosa</c:v>
                </c:pt>
                <c:pt idx="1">
                  <c:v>Pseudomonas aeruginosa+Candida</c:v>
                </c:pt>
                <c:pt idx="2">
                  <c:v>Staphylococcus aureus</c:v>
                </c:pt>
                <c:pt idx="3">
                  <c:v>нет высева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0.16</c:v>
                </c:pt>
                <c:pt idx="1">
                  <c:v>0.28000000000000003</c:v>
                </c:pt>
                <c:pt idx="2">
                  <c:v>0.44</c:v>
                </c:pt>
                <c:pt idx="3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006459459273453"/>
          <c:y val="2.7437481799449489E-2"/>
          <c:w val="0.38258765250272092"/>
          <c:h val="0.9708762085907134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236027731148224E-2"/>
          <c:y val="9.9408785133997896E-2"/>
          <c:w val="0.62266670460257401"/>
          <c:h val="0.82510607476041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СК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explosion val="22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chemeClr val="tx1"/>
              </a:solidFill>
            </c:spPr>
          </c:dPt>
          <c:dPt>
            <c:idx val="6"/>
            <c:bubble3D val="0"/>
            <c:spPr>
              <a:solidFill>
                <a:srgbClr val="FFC000"/>
              </a:solidFill>
            </c:spPr>
          </c:dPt>
          <c:dPt>
            <c:idx val="7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8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15,60%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15,60%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гипертонический раствор натрия хлорида </c:v>
                </c:pt>
                <c:pt idx="1">
                  <c:v>панкреатические ферменты </c:v>
                </c:pt>
                <c:pt idx="2">
                  <c:v>дорназа альфа </c:v>
                </c:pt>
                <c:pt idx="3">
                  <c:v>урсодезоксихолевая кислота</c:v>
                </c:pt>
                <c:pt idx="4">
                  <c:v>жирорастворимые витамины</c:v>
                </c:pt>
                <c:pt idx="5">
                  <c:v>антибактериальная терапия </c:v>
                </c:pt>
                <c:pt idx="6">
                  <c:v>бронходилятаторы</c:v>
                </c:pt>
                <c:pt idx="7">
                  <c:v>кинезитерапия</c:v>
                </c:pt>
                <c:pt idx="8">
                  <c:v>кислородотерапия</c:v>
                </c:pt>
              </c:strCache>
            </c:strRef>
          </c:cat>
          <c:val>
            <c:numRef>
              <c:f>Лист1!$B$2:$B$10</c:f>
              <c:numCache>
                <c:formatCode>0.00%</c:formatCode>
                <c:ptCount val="9"/>
                <c:pt idx="0">
                  <c:v>0.156</c:v>
                </c:pt>
                <c:pt idx="1">
                  <c:v>1</c:v>
                </c:pt>
                <c:pt idx="2">
                  <c:v>0.98399999999999999</c:v>
                </c:pt>
                <c:pt idx="3">
                  <c:v>1</c:v>
                </c:pt>
                <c:pt idx="4">
                  <c:v>0.73129999999999995</c:v>
                </c:pt>
                <c:pt idx="5">
                  <c:v>0.78100000000000003</c:v>
                </c:pt>
                <c:pt idx="6">
                  <c:v>0.95299999999999996</c:v>
                </c:pt>
                <c:pt idx="7">
                  <c:v>0.90600000000000003</c:v>
                </c:pt>
                <c:pt idx="8">
                  <c:v>0.156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922029855559038"/>
          <c:y val="6.1109881170014244E-2"/>
          <c:w val="0.34152049487391051"/>
          <c:h val="0.8730802423882481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1E2754-0D89-4973-ACD6-799FEE3A0507}" type="doc">
      <dgm:prSet loTypeId="urn:microsoft.com/office/officeart/2005/8/layout/radial1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5E0E0A-6B91-4E09-B8FA-E4A6F5CE8652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МВ</a:t>
          </a:r>
          <a:endParaRPr lang="ru-RU" dirty="0"/>
        </a:p>
      </dgm:t>
    </dgm:pt>
    <dgm:pt modelId="{98119963-9C8B-43EE-A396-62F7E6442B47}" type="parTrans" cxnId="{E9CDB90F-0D31-491F-934D-F19F2373CD42}">
      <dgm:prSet/>
      <dgm:spPr/>
      <dgm:t>
        <a:bodyPr/>
        <a:lstStyle/>
        <a:p>
          <a:endParaRPr lang="ru-RU"/>
        </a:p>
      </dgm:t>
    </dgm:pt>
    <dgm:pt modelId="{8CFB6618-6B51-41A0-866B-23FFC95C4DAE}" type="sibTrans" cxnId="{E9CDB90F-0D31-491F-934D-F19F2373CD42}">
      <dgm:prSet/>
      <dgm:spPr/>
      <dgm:t>
        <a:bodyPr/>
        <a:lstStyle/>
        <a:p>
          <a:endParaRPr lang="ru-RU"/>
        </a:p>
      </dgm:t>
    </dgm:pt>
    <dgm:pt modelId="{E4EE3815-BAAC-4BF9-88BB-D4B936284AFF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r>
            <a:rPr lang="ru-RU" sz="2000" dirty="0" smtClean="0"/>
            <a:t>Сахарный диабет </a:t>
          </a:r>
        </a:p>
        <a:p>
          <a:r>
            <a:rPr lang="ru-RU" sz="2000" dirty="0" smtClean="0"/>
            <a:t>2,98%</a:t>
          </a:r>
          <a:endParaRPr lang="ru-RU" sz="2000" dirty="0"/>
        </a:p>
      </dgm:t>
    </dgm:pt>
    <dgm:pt modelId="{6DCC7C69-B0A5-48DB-970D-06254887106E}" type="parTrans" cxnId="{21405AE8-2BE9-4B00-A947-B2A7FD56352E}">
      <dgm:prSet/>
      <dgm:spPr/>
      <dgm:t>
        <a:bodyPr/>
        <a:lstStyle/>
        <a:p>
          <a:endParaRPr lang="ru-RU"/>
        </a:p>
      </dgm:t>
    </dgm:pt>
    <dgm:pt modelId="{5F0FC835-48AA-47D2-83A7-95263E09BBA9}" type="sibTrans" cxnId="{21405AE8-2BE9-4B00-A947-B2A7FD56352E}">
      <dgm:prSet/>
      <dgm:spPr/>
      <dgm:t>
        <a:bodyPr/>
        <a:lstStyle/>
        <a:p>
          <a:endParaRPr lang="ru-RU"/>
        </a:p>
      </dgm:t>
    </dgm:pt>
    <dgm:pt modelId="{7944C361-9F26-4A2A-B97E-070AF7F362F8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Цирроз печени с портальной гипертензией</a:t>
          </a:r>
        </a:p>
        <a:p>
          <a:r>
            <a:rPr lang="ru-RU" sz="1600" dirty="0" smtClean="0">
              <a:solidFill>
                <a:schemeClr val="bg1"/>
              </a:solidFill>
            </a:rPr>
            <a:t>1,49%</a:t>
          </a:r>
          <a:endParaRPr lang="ru-RU" sz="1600" dirty="0">
            <a:solidFill>
              <a:schemeClr val="bg1"/>
            </a:solidFill>
          </a:endParaRPr>
        </a:p>
      </dgm:t>
    </dgm:pt>
    <dgm:pt modelId="{7AA21E3E-3D82-4634-8268-3336F7EA024F}" type="parTrans" cxnId="{C2602C84-0096-4F7E-946A-6DB0E52FF86A}">
      <dgm:prSet/>
      <dgm:spPr/>
      <dgm:t>
        <a:bodyPr/>
        <a:lstStyle/>
        <a:p>
          <a:endParaRPr lang="ru-RU"/>
        </a:p>
      </dgm:t>
    </dgm:pt>
    <dgm:pt modelId="{66CC0226-E8FB-4E00-AD02-0CBB6B6D2E15}" type="sibTrans" cxnId="{C2602C84-0096-4F7E-946A-6DB0E52FF86A}">
      <dgm:prSet/>
      <dgm:spPr/>
      <dgm:t>
        <a:bodyPr/>
        <a:lstStyle/>
        <a:p>
          <a:endParaRPr lang="ru-RU"/>
        </a:p>
      </dgm:t>
    </dgm:pt>
    <dgm:pt modelId="{435CFE87-2913-41C8-9CB2-ACDBD34CE765}">
      <dgm:prSet phldrT="[Текст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Цирроз печени без портальной гипертензией</a:t>
          </a:r>
        </a:p>
        <a:p>
          <a:r>
            <a:rPr lang="ru-RU" dirty="0" smtClean="0">
              <a:solidFill>
                <a:schemeClr val="bg1"/>
              </a:solidFill>
            </a:rPr>
            <a:t>4,48%</a:t>
          </a:r>
          <a:endParaRPr lang="ru-RU" dirty="0">
            <a:solidFill>
              <a:schemeClr val="bg1"/>
            </a:solidFill>
          </a:endParaRPr>
        </a:p>
      </dgm:t>
    </dgm:pt>
    <dgm:pt modelId="{F2BB9232-6E7C-4AFE-9B4C-407553E99C28}" type="parTrans" cxnId="{133257AB-A5DC-4114-991E-6FCAB6CC50A0}">
      <dgm:prSet/>
      <dgm:spPr/>
      <dgm:t>
        <a:bodyPr/>
        <a:lstStyle/>
        <a:p>
          <a:endParaRPr lang="ru-RU"/>
        </a:p>
      </dgm:t>
    </dgm:pt>
    <dgm:pt modelId="{83CCB7D9-D88D-4872-A681-B3D51F6A9A55}" type="sibTrans" cxnId="{133257AB-A5DC-4114-991E-6FCAB6CC50A0}">
      <dgm:prSet/>
      <dgm:spPr/>
      <dgm:t>
        <a:bodyPr/>
        <a:lstStyle/>
        <a:p>
          <a:endParaRPr lang="ru-RU"/>
        </a:p>
      </dgm:t>
    </dgm:pt>
    <dgm:pt modelId="{5EE7DDA7-3A4D-4231-8C11-CE92AC38B25B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Поражение печени без цирроза</a:t>
          </a:r>
        </a:p>
        <a:p>
          <a:r>
            <a:rPr lang="ru-RU" sz="2000" dirty="0" smtClean="0">
              <a:solidFill>
                <a:schemeClr val="bg1"/>
              </a:solidFill>
            </a:rPr>
            <a:t>67,11%</a:t>
          </a:r>
          <a:endParaRPr lang="ru-RU" sz="2000" dirty="0">
            <a:solidFill>
              <a:schemeClr val="bg1"/>
            </a:solidFill>
          </a:endParaRPr>
        </a:p>
      </dgm:t>
    </dgm:pt>
    <dgm:pt modelId="{CF0E4DF9-9270-4A10-82BF-275DF936F8D7}" type="parTrans" cxnId="{B6509BBD-3A67-45D5-AE3D-8080F170CDCD}">
      <dgm:prSet/>
      <dgm:spPr/>
      <dgm:t>
        <a:bodyPr/>
        <a:lstStyle/>
        <a:p>
          <a:endParaRPr lang="ru-RU"/>
        </a:p>
      </dgm:t>
    </dgm:pt>
    <dgm:pt modelId="{0C81DAD6-98C9-41CC-B507-A9C6E5003ED2}" type="sibTrans" cxnId="{B6509BBD-3A67-45D5-AE3D-8080F170CDCD}">
      <dgm:prSet/>
      <dgm:spPr/>
      <dgm:t>
        <a:bodyPr/>
        <a:lstStyle/>
        <a:p>
          <a:endParaRPr lang="ru-RU"/>
        </a:p>
      </dgm:t>
    </dgm:pt>
    <dgm:pt modelId="{5E0E4CE2-974D-4515-BA84-3DB61CAECC3D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ru-RU" sz="1600" dirty="0" smtClean="0">
              <a:solidFill>
                <a:schemeClr val="bg1"/>
              </a:solidFill>
            </a:rPr>
            <a:t>Электролитные</a:t>
          </a:r>
        </a:p>
        <a:p>
          <a:pPr algn="ctr"/>
          <a:r>
            <a:rPr lang="ru-RU" sz="1600" dirty="0" smtClean="0">
              <a:solidFill>
                <a:schemeClr val="bg1"/>
              </a:solidFill>
            </a:rPr>
            <a:t>     нарушения  </a:t>
          </a:r>
        </a:p>
        <a:p>
          <a:pPr algn="ctr"/>
          <a:r>
            <a:rPr lang="ru-RU" sz="1600" dirty="0" smtClean="0">
              <a:solidFill>
                <a:schemeClr val="bg1"/>
              </a:solidFill>
            </a:rPr>
            <a:t>    </a:t>
          </a:r>
          <a:r>
            <a:rPr lang="ru-RU" sz="2000" dirty="0" smtClean="0">
              <a:solidFill>
                <a:schemeClr val="bg1"/>
              </a:solidFill>
            </a:rPr>
            <a:t>1,56%</a:t>
          </a:r>
          <a:endParaRPr lang="ru-RU" sz="2000" dirty="0">
            <a:solidFill>
              <a:schemeClr val="bg1"/>
            </a:solidFill>
          </a:endParaRPr>
        </a:p>
      </dgm:t>
    </dgm:pt>
    <dgm:pt modelId="{2DCA5115-DA77-46CB-93E4-DCFD9D254985}" type="parTrans" cxnId="{EA2936A1-CFCF-4252-B5D9-CB44AD9A22E2}">
      <dgm:prSet/>
      <dgm:spPr/>
      <dgm:t>
        <a:bodyPr/>
        <a:lstStyle/>
        <a:p>
          <a:endParaRPr lang="ru-RU"/>
        </a:p>
      </dgm:t>
    </dgm:pt>
    <dgm:pt modelId="{FF892D93-8713-4FCC-B9FE-C3262F598487}" type="sibTrans" cxnId="{EA2936A1-CFCF-4252-B5D9-CB44AD9A22E2}">
      <dgm:prSet/>
      <dgm:spPr/>
      <dgm:t>
        <a:bodyPr/>
        <a:lstStyle/>
        <a:p>
          <a:endParaRPr lang="ru-RU"/>
        </a:p>
      </dgm:t>
    </dgm:pt>
    <dgm:pt modelId="{2F9FC323-15D5-4075-ACF6-3B6DF57D5F3A}" type="pres">
      <dgm:prSet presAssocID="{D61E2754-0D89-4973-ACD6-799FEE3A050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8A3471-430D-40F1-B3AF-CC11B5ADD913}" type="pres">
      <dgm:prSet presAssocID="{435E0E0A-6B91-4E09-B8FA-E4A6F5CE8652}" presName="centerShape" presStyleLbl="node0" presStyleIdx="0" presStyleCnt="1" custLinFactNeighborX="1680" custLinFactNeighborY="26928"/>
      <dgm:spPr/>
      <dgm:t>
        <a:bodyPr/>
        <a:lstStyle/>
        <a:p>
          <a:endParaRPr lang="ru-RU"/>
        </a:p>
      </dgm:t>
    </dgm:pt>
    <dgm:pt modelId="{5280EEA4-A898-4578-900E-D27085EB8EF8}" type="pres">
      <dgm:prSet presAssocID="{6DCC7C69-B0A5-48DB-970D-06254887106E}" presName="Name9" presStyleLbl="parChTrans1D2" presStyleIdx="0" presStyleCnt="5"/>
      <dgm:spPr/>
      <dgm:t>
        <a:bodyPr/>
        <a:lstStyle/>
        <a:p>
          <a:endParaRPr lang="ru-RU"/>
        </a:p>
      </dgm:t>
    </dgm:pt>
    <dgm:pt modelId="{09E9FAF2-066B-4CB2-BA5E-7B25A7A5EB76}" type="pres">
      <dgm:prSet presAssocID="{6DCC7C69-B0A5-48DB-970D-06254887106E}" presName="connTx" presStyleLbl="parChTrans1D2" presStyleIdx="0" presStyleCnt="5"/>
      <dgm:spPr/>
      <dgm:t>
        <a:bodyPr/>
        <a:lstStyle/>
        <a:p>
          <a:endParaRPr lang="ru-RU"/>
        </a:p>
      </dgm:t>
    </dgm:pt>
    <dgm:pt modelId="{B3E7C523-F0C8-479A-945D-EA725D149CFB}" type="pres">
      <dgm:prSet presAssocID="{E4EE3815-BAAC-4BF9-88BB-D4B936284AFF}" presName="node" presStyleLbl="node1" presStyleIdx="0" presStyleCnt="5" custScaleX="159495" custScaleY="131400" custRadScaleRad="91199" custRadScaleInc="-10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FEBAAD-8366-4AFF-9864-595C2050D43F}" type="pres">
      <dgm:prSet presAssocID="{7AA21E3E-3D82-4634-8268-3336F7EA024F}" presName="Name9" presStyleLbl="parChTrans1D2" presStyleIdx="1" presStyleCnt="5"/>
      <dgm:spPr/>
      <dgm:t>
        <a:bodyPr/>
        <a:lstStyle/>
        <a:p>
          <a:endParaRPr lang="ru-RU"/>
        </a:p>
      </dgm:t>
    </dgm:pt>
    <dgm:pt modelId="{80BD28BF-74D0-4157-82F5-9E3B5ABB6B37}" type="pres">
      <dgm:prSet presAssocID="{7AA21E3E-3D82-4634-8268-3336F7EA024F}" presName="connTx" presStyleLbl="parChTrans1D2" presStyleIdx="1" presStyleCnt="5"/>
      <dgm:spPr/>
      <dgm:t>
        <a:bodyPr/>
        <a:lstStyle/>
        <a:p>
          <a:endParaRPr lang="ru-RU"/>
        </a:p>
      </dgm:t>
    </dgm:pt>
    <dgm:pt modelId="{EF5C2FB5-8922-42B8-BD00-5B995BDD8C5E}" type="pres">
      <dgm:prSet presAssocID="{7944C361-9F26-4A2A-B97E-070AF7F362F8}" presName="node" presStyleLbl="node1" presStyleIdx="1" presStyleCnt="5" custScaleX="144213" custScaleY="135811" custRadScaleRad="173623" custRadScaleInc="-17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1BD18-5583-4E19-B061-EA63CCB28AAE}" type="pres">
      <dgm:prSet presAssocID="{F2BB9232-6E7C-4AFE-9B4C-407553E99C28}" presName="Name9" presStyleLbl="parChTrans1D2" presStyleIdx="2" presStyleCnt="5"/>
      <dgm:spPr/>
      <dgm:t>
        <a:bodyPr/>
        <a:lstStyle/>
        <a:p>
          <a:endParaRPr lang="ru-RU"/>
        </a:p>
      </dgm:t>
    </dgm:pt>
    <dgm:pt modelId="{1235FA1A-A069-4838-99E4-D80D834708C6}" type="pres">
      <dgm:prSet presAssocID="{F2BB9232-6E7C-4AFE-9B4C-407553E99C28}" presName="connTx" presStyleLbl="parChTrans1D2" presStyleIdx="2" presStyleCnt="5"/>
      <dgm:spPr/>
      <dgm:t>
        <a:bodyPr/>
        <a:lstStyle/>
        <a:p>
          <a:endParaRPr lang="ru-RU"/>
        </a:p>
      </dgm:t>
    </dgm:pt>
    <dgm:pt modelId="{DD2F79BC-78BA-4871-BAE7-E7A983C06D2A}" type="pres">
      <dgm:prSet presAssocID="{435CFE87-2913-41C8-9CB2-ACDBD34CE765}" presName="node" presStyleLbl="node1" presStyleIdx="2" presStyleCnt="5" custScaleX="165577" custScaleY="144286" custRadScaleRad="168873" custRadScaleInc="-85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F1A14-060C-4A93-9C0B-7A021A4D8CC0}" type="pres">
      <dgm:prSet presAssocID="{CF0E4DF9-9270-4A10-82BF-275DF936F8D7}" presName="Name9" presStyleLbl="parChTrans1D2" presStyleIdx="3" presStyleCnt="5"/>
      <dgm:spPr/>
      <dgm:t>
        <a:bodyPr/>
        <a:lstStyle/>
        <a:p>
          <a:endParaRPr lang="ru-RU"/>
        </a:p>
      </dgm:t>
    </dgm:pt>
    <dgm:pt modelId="{EBD21846-13A6-4D38-B4B9-94A9D6EF736B}" type="pres">
      <dgm:prSet presAssocID="{CF0E4DF9-9270-4A10-82BF-275DF936F8D7}" presName="connTx" presStyleLbl="parChTrans1D2" presStyleIdx="3" presStyleCnt="5"/>
      <dgm:spPr/>
      <dgm:t>
        <a:bodyPr/>
        <a:lstStyle/>
        <a:p>
          <a:endParaRPr lang="ru-RU"/>
        </a:p>
      </dgm:t>
    </dgm:pt>
    <dgm:pt modelId="{E2BC5179-BF33-45CD-8E0D-1734F315B17E}" type="pres">
      <dgm:prSet presAssocID="{5EE7DDA7-3A4D-4231-8C11-CE92AC38B25B}" presName="node" presStyleLbl="node1" presStyleIdx="3" presStyleCnt="5" custScaleX="165577" custScaleY="142729" custRadScaleRad="156701" custRadScaleInc="759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61501-D1E2-47B6-9A4D-390BB3023C07}" type="pres">
      <dgm:prSet presAssocID="{2DCA5115-DA77-46CB-93E4-DCFD9D254985}" presName="Name9" presStyleLbl="parChTrans1D2" presStyleIdx="4" presStyleCnt="5"/>
      <dgm:spPr/>
      <dgm:t>
        <a:bodyPr/>
        <a:lstStyle/>
        <a:p>
          <a:endParaRPr lang="ru-RU"/>
        </a:p>
      </dgm:t>
    </dgm:pt>
    <dgm:pt modelId="{10E70B2D-1942-4490-86C5-7B0A5BBCAE0A}" type="pres">
      <dgm:prSet presAssocID="{2DCA5115-DA77-46CB-93E4-DCFD9D254985}" presName="connTx" presStyleLbl="parChTrans1D2" presStyleIdx="4" presStyleCnt="5"/>
      <dgm:spPr/>
      <dgm:t>
        <a:bodyPr/>
        <a:lstStyle/>
        <a:p>
          <a:endParaRPr lang="ru-RU"/>
        </a:p>
      </dgm:t>
    </dgm:pt>
    <dgm:pt modelId="{A80DFE98-8259-4031-85ED-F9A0BD48F9B7}" type="pres">
      <dgm:prSet presAssocID="{5E0E4CE2-974D-4515-BA84-3DB61CAECC3D}" presName="node" presStyleLbl="node1" presStyleIdx="4" presStyleCnt="5" custScaleX="151530" custScaleY="153413" custRadScaleRad="169533" custRadScaleInc="73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E9885E-9C07-432D-9498-763A37EEB70A}" type="presOf" srcId="{F2BB9232-6E7C-4AFE-9B4C-407553E99C28}" destId="{FF31BD18-5583-4E19-B061-EA63CCB28AAE}" srcOrd="0" destOrd="0" presId="urn:microsoft.com/office/officeart/2005/8/layout/radial1"/>
    <dgm:cxn modelId="{21405AE8-2BE9-4B00-A947-B2A7FD56352E}" srcId="{435E0E0A-6B91-4E09-B8FA-E4A6F5CE8652}" destId="{E4EE3815-BAAC-4BF9-88BB-D4B936284AFF}" srcOrd="0" destOrd="0" parTransId="{6DCC7C69-B0A5-48DB-970D-06254887106E}" sibTransId="{5F0FC835-48AA-47D2-83A7-95263E09BBA9}"/>
    <dgm:cxn modelId="{133257AB-A5DC-4114-991E-6FCAB6CC50A0}" srcId="{435E0E0A-6B91-4E09-B8FA-E4A6F5CE8652}" destId="{435CFE87-2913-41C8-9CB2-ACDBD34CE765}" srcOrd="2" destOrd="0" parTransId="{F2BB9232-6E7C-4AFE-9B4C-407553E99C28}" sibTransId="{83CCB7D9-D88D-4872-A681-B3D51F6A9A55}"/>
    <dgm:cxn modelId="{E0BD601B-70B5-4C5B-9173-842EB6EE5E4F}" type="presOf" srcId="{7944C361-9F26-4A2A-B97E-070AF7F362F8}" destId="{EF5C2FB5-8922-42B8-BD00-5B995BDD8C5E}" srcOrd="0" destOrd="0" presId="urn:microsoft.com/office/officeart/2005/8/layout/radial1"/>
    <dgm:cxn modelId="{094F0170-A3DA-4FB0-BA4E-F97AE9A1010F}" type="presOf" srcId="{435CFE87-2913-41C8-9CB2-ACDBD34CE765}" destId="{DD2F79BC-78BA-4871-BAE7-E7A983C06D2A}" srcOrd="0" destOrd="0" presId="urn:microsoft.com/office/officeart/2005/8/layout/radial1"/>
    <dgm:cxn modelId="{8C73FA34-B92D-45A7-A6FF-A09DC8540227}" type="presOf" srcId="{6DCC7C69-B0A5-48DB-970D-06254887106E}" destId="{09E9FAF2-066B-4CB2-BA5E-7B25A7A5EB76}" srcOrd="1" destOrd="0" presId="urn:microsoft.com/office/officeart/2005/8/layout/radial1"/>
    <dgm:cxn modelId="{41C0E358-E142-4509-ADCC-9ABD654A7CCF}" type="presOf" srcId="{6DCC7C69-B0A5-48DB-970D-06254887106E}" destId="{5280EEA4-A898-4578-900E-D27085EB8EF8}" srcOrd="0" destOrd="0" presId="urn:microsoft.com/office/officeart/2005/8/layout/radial1"/>
    <dgm:cxn modelId="{7844319B-62A8-4B70-AE0F-99BF3E4D2C84}" type="presOf" srcId="{7AA21E3E-3D82-4634-8268-3336F7EA024F}" destId="{94FEBAAD-8366-4AFF-9864-595C2050D43F}" srcOrd="0" destOrd="0" presId="urn:microsoft.com/office/officeart/2005/8/layout/radial1"/>
    <dgm:cxn modelId="{B405E0CE-03ED-4D51-8D41-4F5E51ACD1AC}" type="presOf" srcId="{5EE7DDA7-3A4D-4231-8C11-CE92AC38B25B}" destId="{E2BC5179-BF33-45CD-8E0D-1734F315B17E}" srcOrd="0" destOrd="0" presId="urn:microsoft.com/office/officeart/2005/8/layout/radial1"/>
    <dgm:cxn modelId="{E0029BDB-437B-4EDF-99E7-2575FD26EAA9}" type="presOf" srcId="{E4EE3815-BAAC-4BF9-88BB-D4B936284AFF}" destId="{B3E7C523-F0C8-479A-945D-EA725D149CFB}" srcOrd="0" destOrd="0" presId="urn:microsoft.com/office/officeart/2005/8/layout/radial1"/>
    <dgm:cxn modelId="{E9CDB90F-0D31-491F-934D-F19F2373CD42}" srcId="{D61E2754-0D89-4973-ACD6-799FEE3A0507}" destId="{435E0E0A-6B91-4E09-B8FA-E4A6F5CE8652}" srcOrd="0" destOrd="0" parTransId="{98119963-9C8B-43EE-A396-62F7E6442B47}" sibTransId="{8CFB6618-6B51-41A0-866B-23FFC95C4DAE}"/>
    <dgm:cxn modelId="{AF95C814-519E-48EF-BB51-1E63F031B8C3}" type="presOf" srcId="{D61E2754-0D89-4973-ACD6-799FEE3A0507}" destId="{2F9FC323-15D5-4075-ACF6-3B6DF57D5F3A}" srcOrd="0" destOrd="0" presId="urn:microsoft.com/office/officeart/2005/8/layout/radial1"/>
    <dgm:cxn modelId="{135155C0-06FD-4274-B260-C2435318211A}" type="presOf" srcId="{F2BB9232-6E7C-4AFE-9B4C-407553E99C28}" destId="{1235FA1A-A069-4838-99E4-D80D834708C6}" srcOrd="1" destOrd="0" presId="urn:microsoft.com/office/officeart/2005/8/layout/radial1"/>
    <dgm:cxn modelId="{EA2936A1-CFCF-4252-B5D9-CB44AD9A22E2}" srcId="{435E0E0A-6B91-4E09-B8FA-E4A6F5CE8652}" destId="{5E0E4CE2-974D-4515-BA84-3DB61CAECC3D}" srcOrd="4" destOrd="0" parTransId="{2DCA5115-DA77-46CB-93E4-DCFD9D254985}" sibTransId="{FF892D93-8713-4FCC-B9FE-C3262F598487}"/>
    <dgm:cxn modelId="{D949B1BD-12A2-445D-80BC-0DB068DC9144}" type="presOf" srcId="{5E0E4CE2-974D-4515-BA84-3DB61CAECC3D}" destId="{A80DFE98-8259-4031-85ED-F9A0BD48F9B7}" srcOrd="0" destOrd="0" presId="urn:microsoft.com/office/officeart/2005/8/layout/radial1"/>
    <dgm:cxn modelId="{3AD90819-C1B5-490C-82CA-AAEFC6535C24}" type="presOf" srcId="{7AA21E3E-3D82-4634-8268-3336F7EA024F}" destId="{80BD28BF-74D0-4157-82F5-9E3B5ABB6B37}" srcOrd="1" destOrd="0" presId="urn:microsoft.com/office/officeart/2005/8/layout/radial1"/>
    <dgm:cxn modelId="{2CBCB8A9-544D-4BFA-822B-61B796A9C490}" type="presOf" srcId="{2DCA5115-DA77-46CB-93E4-DCFD9D254985}" destId="{10E70B2D-1942-4490-86C5-7B0A5BBCAE0A}" srcOrd="1" destOrd="0" presId="urn:microsoft.com/office/officeart/2005/8/layout/radial1"/>
    <dgm:cxn modelId="{B418C5DE-5E78-475F-82D9-5B01139DB63B}" type="presOf" srcId="{CF0E4DF9-9270-4A10-82BF-275DF936F8D7}" destId="{266F1A14-060C-4A93-9C0B-7A021A4D8CC0}" srcOrd="0" destOrd="0" presId="urn:microsoft.com/office/officeart/2005/8/layout/radial1"/>
    <dgm:cxn modelId="{41D5458B-40C2-4FDF-B344-E48192B24637}" type="presOf" srcId="{CF0E4DF9-9270-4A10-82BF-275DF936F8D7}" destId="{EBD21846-13A6-4D38-B4B9-94A9D6EF736B}" srcOrd="1" destOrd="0" presId="urn:microsoft.com/office/officeart/2005/8/layout/radial1"/>
    <dgm:cxn modelId="{B6509BBD-3A67-45D5-AE3D-8080F170CDCD}" srcId="{435E0E0A-6B91-4E09-B8FA-E4A6F5CE8652}" destId="{5EE7DDA7-3A4D-4231-8C11-CE92AC38B25B}" srcOrd="3" destOrd="0" parTransId="{CF0E4DF9-9270-4A10-82BF-275DF936F8D7}" sibTransId="{0C81DAD6-98C9-41CC-B507-A9C6E5003ED2}"/>
    <dgm:cxn modelId="{0403FEDB-DCA1-419E-A22E-B7E9EFA19355}" type="presOf" srcId="{435E0E0A-6B91-4E09-B8FA-E4A6F5CE8652}" destId="{B78A3471-430D-40F1-B3AF-CC11B5ADD913}" srcOrd="0" destOrd="0" presId="urn:microsoft.com/office/officeart/2005/8/layout/radial1"/>
    <dgm:cxn modelId="{D6EAE3C0-D6BE-4265-8E71-1226C7C80B83}" type="presOf" srcId="{2DCA5115-DA77-46CB-93E4-DCFD9D254985}" destId="{33A61501-D1E2-47B6-9A4D-390BB3023C07}" srcOrd="0" destOrd="0" presId="urn:microsoft.com/office/officeart/2005/8/layout/radial1"/>
    <dgm:cxn modelId="{C2602C84-0096-4F7E-946A-6DB0E52FF86A}" srcId="{435E0E0A-6B91-4E09-B8FA-E4A6F5CE8652}" destId="{7944C361-9F26-4A2A-B97E-070AF7F362F8}" srcOrd="1" destOrd="0" parTransId="{7AA21E3E-3D82-4634-8268-3336F7EA024F}" sibTransId="{66CC0226-E8FB-4E00-AD02-0CBB6B6D2E15}"/>
    <dgm:cxn modelId="{2A19F80E-9336-4558-A1EC-4B51D4023310}" type="presParOf" srcId="{2F9FC323-15D5-4075-ACF6-3B6DF57D5F3A}" destId="{B78A3471-430D-40F1-B3AF-CC11B5ADD913}" srcOrd="0" destOrd="0" presId="urn:microsoft.com/office/officeart/2005/8/layout/radial1"/>
    <dgm:cxn modelId="{F04F898E-074B-4AC7-9ECA-D1F2FD58ABCA}" type="presParOf" srcId="{2F9FC323-15D5-4075-ACF6-3B6DF57D5F3A}" destId="{5280EEA4-A898-4578-900E-D27085EB8EF8}" srcOrd="1" destOrd="0" presId="urn:microsoft.com/office/officeart/2005/8/layout/radial1"/>
    <dgm:cxn modelId="{CF985DD0-BA6D-4C34-B92C-C9542FD2DA82}" type="presParOf" srcId="{5280EEA4-A898-4578-900E-D27085EB8EF8}" destId="{09E9FAF2-066B-4CB2-BA5E-7B25A7A5EB76}" srcOrd="0" destOrd="0" presId="urn:microsoft.com/office/officeart/2005/8/layout/radial1"/>
    <dgm:cxn modelId="{E74B8494-BF66-4361-AEC1-8CD6A05CD00A}" type="presParOf" srcId="{2F9FC323-15D5-4075-ACF6-3B6DF57D5F3A}" destId="{B3E7C523-F0C8-479A-945D-EA725D149CFB}" srcOrd="2" destOrd="0" presId="urn:microsoft.com/office/officeart/2005/8/layout/radial1"/>
    <dgm:cxn modelId="{D5EFC8E0-B138-4706-B017-6F32D68E1C12}" type="presParOf" srcId="{2F9FC323-15D5-4075-ACF6-3B6DF57D5F3A}" destId="{94FEBAAD-8366-4AFF-9864-595C2050D43F}" srcOrd="3" destOrd="0" presId="urn:microsoft.com/office/officeart/2005/8/layout/radial1"/>
    <dgm:cxn modelId="{4A0A0872-66E4-4719-B815-A5AD0037B220}" type="presParOf" srcId="{94FEBAAD-8366-4AFF-9864-595C2050D43F}" destId="{80BD28BF-74D0-4157-82F5-9E3B5ABB6B37}" srcOrd="0" destOrd="0" presId="urn:microsoft.com/office/officeart/2005/8/layout/radial1"/>
    <dgm:cxn modelId="{39EE65B4-1D0B-4604-8236-5EB20CE33958}" type="presParOf" srcId="{2F9FC323-15D5-4075-ACF6-3B6DF57D5F3A}" destId="{EF5C2FB5-8922-42B8-BD00-5B995BDD8C5E}" srcOrd="4" destOrd="0" presId="urn:microsoft.com/office/officeart/2005/8/layout/radial1"/>
    <dgm:cxn modelId="{3A057D57-CFED-42B6-8D9B-422D4BCAD94D}" type="presParOf" srcId="{2F9FC323-15D5-4075-ACF6-3B6DF57D5F3A}" destId="{FF31BD18-5583-4E19-B061-EA63CCB28AAE}" srcOrd="5" destOrd="0" presId="urn:microsoft.com/office/officeart/2005/8/layout/radial1"/>
    <dgm:cxn modelId="{0A16609E-76B8-4FDE-9419-B0105C3AC331}" type="presParOf" srcId="{FF31BD18-5583-4E19-B061-EA63CCB28AAE}" destId="{1235FA1A-A069-4838-99E4-D80D834708C6}" srcOrd="0" destOrd="0" presId="urn:microsoft.com/office/officeart/2005/8/layout/radial1"/>
    <dgm:cxn modelId="{67AF01FD-6C54-49E6-A9B0-1B8863DA0527}" type="presParOf" srcId="{2F9FC323-15D5-4075-ACF6-3B6DF57D5F3A}" destId="{DD2F79BC-78BA-4871-BAE7-E7A983C06D2A}" srcOrd="6" destOrd="0" presId="urn:microsoft.com/office/officeart/2005/8/layout/radial1"/>
    <dgm:cxn modelId="{012826C4-4B6E-450C-92DE-658D234A2416}" type="presParOf" srcId="{2F9FC323-15D5-4075-ACF6-3B6DF57D5F3A}" destId="{266F1A14-060C-4A93-9C0B-7A021A4D8CC0}" srcOrd="7" destOrd="0" presId="urn:microsoft.com/office/officeart/2005/8/layout/radial1"/>
    <dgm:cxn modelId="{6110B87C-CDCD-45F0-A747-D1997F4CE1B6}" type="presParOf" srcId="{266F1A14-060C-4A93-9C0B-7A021A4D8CC0}" destId="{EBD21846-13A6-4D38-B4B9-94A9D6EF736B}" srcOrd="0" destOrd="0" presId="urn:microsoft.com/office/officeart/2005/8/layout/radial1"/>
    <dgm:cxn modelId="{C0514302-89FA-4FEF-89CD-25EC192D1AA7}" type="presParOf" srcId="{2F9FC323-15D5-4075-ACF6-3B6DF57D5F3A}" destId="{E2BC5179-BF33-45CD-8E0D-1734F315B17E}" srcOrd="8" destOrd="0" presId="urn:microsoft.com/office/officeart/2005/8/layout/radial1"/>
    <dgm:cxn modelId="{DF526838-96DA-4A19-B7FD-E40F9E36EA61}" type="presParOf" srcId="{2F9FC323-15D5-4075-ACF6-3B6DF57D5F3A}" destId="{33A61501-D1E2-47B6-9A4D-390BB3023C07}" srcOrd="9" destOrd="0" presId="urn:microsoft.com/office/officeart/2005/8/layout/radial1"/>
    <dgm:cxn modelId="{948E632F-D309-4634-9943-6BE642151238}" type="presParOf" srcId="{33A61501-D1E2-47B6-9A4D-390BB3023C07}" destId="{10E70B2D-1942-4490-86C5-7B0A5BBCAE0A}" srcOrd="0" destOrd="0" presId="urn:microsoft.com/office/officeart/2005/8/layout/radial1"/>
    <dgm:cxn modelId="{5A395D48-A6E9-4C34-A366-B0F7C44A2C85}" type="presParOf" srcId="{2F9FC323-15D5-4075-ACF6-3B6DF57D5F3A}" destId="{A80DFE98-8259-4031-85ED-F9A0BD48F9B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0.04501</cdr:x>
      <cdr:y>0.66437</cdr:y>
    </cdr:from>
    <cdr:to>
      <cdr:x>0.15612</cdr:x>
      <cdr:y>0.8664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0384" y="300689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77F10-21BB-43E7-9DCC-CDFB994AE745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0DBFC-28AE-4A82-AB2B-F5FBA1455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20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0DBFC-28AE-4A82-AB2B-F5FBA1455F25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382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A76297F-7161-40B8-8136-2322C1114F18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82DA44C-FA3C-4516-A075-B9D3292ED33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6297F-7161-40B8-8136-2322C1114F18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DA44C-FA3C-4516-A075-B9D3292ED3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6297F-7161-40B8-8136-2322C1114F18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DA44C-FA3C-4516-A075-B9D3292ED3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6297F-7161-40B8-8136-2322C1114F18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DA44C-FA3C-4516-A075-B9D3292ED3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A76297F-7161-40B8-8136-2322C1114F18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82DA44C-FA3C-4516-A075-B9D3292ED33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6297F-7161-40B8-8136-2322C1114F18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82DA44C-FA3C-4516-A075-B9D3292ED33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6297F-7161-40B8-8136-2322C1114F18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82DA44C-FA3C-4516-A075-B9D3292ED3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6297F-7161-40B8-8136-2322C1114F18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DA44C-FA3C-4516-A075-B9D3292ED33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6297F-7161-40B8-8136-2322C1114F18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DA44C-FA3C-4516-A075-B9D3292ED3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A76297F-7161-40B8-8136-2322C1114F18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82DA44C-FA3C-4516-A075-B9D3292ED33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A76297F-7161-40B8-8136-2322C1114F18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82DA44C-FA3C-4516-A075-B9D3292ED33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A76297F-7161-40B8-8136-2322C1114F18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82DA44C-FA3C-4516-A075-B9D3292ED334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Microsoft_Excel_97-2003_Worksheet1.xls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Microsoft_Excel_97-2003_Worksheet2.xls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0953" y="260648"/>
            <a:ext cx="8229600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solidFill>
                  <a:srgbClr val="F1CCB5"/>
                </a:solidFill>
              </a:rPr>
              <a:t>Организация помощи больным </a:t>
            </a:r>
            <a:r>
              <a:rPr lang="ru-RU" sz="3600" b="1" dirty="0" err="1" smtClean="0">
                <a:solidFill>
                  <a:srgbClr val="F1CCB5"/>
                </a:solidFill>
              </a:rPr>
              <a:t>муковисцидозом</a:t>
            </a:r>
            <a:r>
              <a:rPr lang="ru-RU" sz="3600" b="1" dirty="0" smtClean="0">
                <a:solidFill>
                  <a:srgbClr val="F1CCB5"/>
                </a:solidFill>
              </a:rPr>
              <a:t> в СКФО и опыт работы регионального центра </a:t>
            </a:r>
            <a:r>
              <a:rPr lang="ru-RU" sz="3600" b="1" dirty="0" err="1" smtClean="0">
                <a:solidFill>
                  <a:srgbClr val="F1CCB5"/>
                </a:solidFill>
              </a:rPr>
              <a:t>муковисцидоза</a:t>
            </a:r>
            <a:r>
              <a:rPr lang="ru-RU" sz="3600" b="1" dirty="0" smtClean="0">
                <a:solidFill>
                  <a:srgbClr val="F1CCB5"/>
                </a:solidFill>
              </a:rPr>
              <a:t> Ставропольского края</a:t>
            </a:r>
            <a:endParaRPr lang="ru-RU" sz="3600" dirty="0">
              <a:solidFill>
                <a:srgbClr val="F1CCB5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05064"/>
            <a:ext cx="8504450" cy="2328664"/>
          </a:xfr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/>
            <a:r>
              <a:rPr lang="ru-RU" b="1" dirty="0" smtClean="0"/>
              <a:t>Водовозова Э.В., </a:t>
            </a:r>
            <a:r>
              <a:rPr lang="ru-RU" b="1" dirty="0" err="1" smtClean="0"/>
              <a:t>Енина</a:t>
            </a:r>
            <a:r>
              <a:rPr lang="ru-RU" b="1" dirty="0" smtClean="0"/>
              <a:t> Е. А., </a:t>
            </a:r>
          </a:p>
          <a:p>
            <a:pPr algn="ctr"/>
            <a:r>
              <a:rPr lang="ru-RU" b="1" dirty="0" err="1" smtClean="0"/>
              <a:t>Канукова</a:t>
            </a:r>
            <a:r>
              <a:rPr lang="ru-RU" b="1" dirty="0" smtClean="0"/>
              <a:t> Н. А.</a:t>
            </a:r>
            <a:br>
              <a:rPr lang="ru-RU" b="1" dirty="0" smtClean="0"/>
            </a:br>
            <a:endParaRPr lang="ru-RU" b="1" dirty="0" smtClean="0"/>
          </a:p>
          <a:p>
            <a:pPr algn="ctr"/>
            <a:r>
              <a:rPr lang="ru-RU" sz="2800" dirty="0" smtClean="0"/>
              <a:t>Кафедра госпитальной педиатрии ГБОУ ВПО «</a:t>
            </a:r>
            <a:r>
              <a:rPr lang="ru-RU" sz="2800" dirty="0" err="1" smtClean="0"/>
              <a:t>СтГМУ</a:t>
            </a:r>
            <a:r>
              <a:rPr lang="ru-RU" sz="2800" dirty="0" smtClean="0"/>
              <a:t>», </a:t>
            </a:r>
          </a:p>
          <a:p>
            <a:pPr algn="ctr"/>
            <a:r>
              <a:rPr lang="ru-RU" sz="2800" dirty="0" smtClean="0"/>
              <a:t>ГБУЗ СК «КДКБ»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92D050"/>
                </a:solidFill>
              </a:rPr>
              <a:t>Возраст постановки диагноза </a:t>
            </a:r>
            <a:br>
              <a:rPr lang="ru-RU" b="1" dirty="0" smtClean="0">
                <a:solidFill>
                  <a:srgbClr val="92D050"/>
                </a:solidFill>
              </a:rPr>
            </a:br>
            <a:r>
              <a:rPr lang="ru-RU" b="1" dirty="0" smtClean="0">
                <a:solidFill>
                  <a:srgbClr val="92D050"/>
                </a:solidFill>
              </a:rPr>
              <a:t>МВ в СК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- средний возраст постановки диагноза МВ в СК – 2,1 ± 0,47 года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- старше 18 лет установлен у 4,48% от общего числа больных и 5,00% - от взрослых больных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- минимальный возраст установления диагноза – при рождении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- максимальный – 39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4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92D050"/>
                </a:solidFill>
              </a:rPr>
              <a:t>Распределение МВ по сроку диагностики заболевания в СК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442870"/>
              </p:ext>
            </p:extLst>
          </p:nvPr>
        </p:nvGraphicFramePr>
        <p:xfrm>
          <a:off x="323528" y="1646238"/>
          <a:ext cx="8496944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280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92D050"/>
                </a:solidFill>
              </a:rPr>
              <a:t>Впервые установленный диагноз МВ в СК в 2015 г.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>
              <a:buFont typeface="Wingdings" panose="05000000000000000000" pitchFamily="2" charset="2"/>
              <a:buChar char="v"/>
            </a:pPr>
            <a:r>
              <a:rPr lang="ru-RU" dirty="0" smtClean="0"/>
              <a:t>В 2015 году диагноз МВ впервые установлен 2 детям: 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dirty="0" smtClean="0"/>
              <a:t>-1 ребенку – при рождении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dirty="0" smtClean="0"/>
              <a:t>-1 ребенку – в 9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1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92D050"/>
                </a:solidFill>
              </a:rPr>
              <a:t>Впервые установленный диагноз МВ в </a:t>
            </a:r>
            <a:r>
              <a:rPr lang="ru-RU" b="1" dirty="0" smtClean="0">
                <a:solidFill>
                  <a:srgbClr val="92D050"/>
                </a:solidFill>
              </a:rPr>
              <a:t>РД в </a:t>
            </a:r>
            <a:r>
              <a:rPr lang="ru-RU" b="1" dirty="0">
                <a:solidFill>
                  <a:srgbClr val="92D050"/>
                </a:solidFill>
              </a:rPr>
              <a:t>2015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>
              <a:buFont typeface="Wingdings" panose="05000000000000000000" pitchFamily="2" charset="2"/>
              <a:buChar char="v"/>
            </a:pPr>
            <a:r>
              <a:rPr lang="ru-RU" dirty="0" smtClean="0"/>
              <a:t>В </a:t>
            </a:r>
            <a:r>
              <a:rPr lang="ru-RU" dirty="0"/>
              <a:t>2015 году диагноз МВ впервые установлен </a:t>
            </a:r>
            <a:r>
              <a:rPr lang="ru-RU" dirty="0" smtClean="0"/>
              <a:t>3 </a:t>
            </a:r>
            <a:r>
              <a:rPr lang="ru-RU" dirty="0"/>
              <a:t>детям: 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dirty="0" smtClean="0"/>
              <a:t>- всем – </a:t>
            </a:r>
            <a:r>
              <a:rPr lang="ru-RU" dirty="0"/>
              <a:t>при рождении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9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r>
              <a:rPr lang="ru-RU" b="1" dirty="0" smtClean="0">
                <a:solidFill>
                  <a:srgbClr val="92D050"/>
                </a:solidFill>
              </a:rPr>
              <a:t>Генетическое исследование </a:t>
            </a:r>
            <a:br>
              <a:rPr lang="ru-RU" b="1" dirty="0" smtClean="0">
                <a:solidFill>
                  <a:srgbClr val="92D050"/>
                </a:solidFill>
              </a:rPr>
            </a:br>
            <a:r>
              <a:rPr lang="ru-RU" b="1" dirty="0" smtClean="0">
                <a:solidFill>
                  <a:srgbClr val="92D050"/>
                </a:solidFill>
              </a:rPr>
              <a:t>в СК </a:t>
            </a:r>
            <a:endParaRPr lang="ru-RU" b="1" dirty="0">
              <a:solidFill>
                <a:srgbClr val="92D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410253"/>
              </p:ext>
            </p:extLst>
          </p:nvPr>
        </p:nvGraphicFramePr>
        <p:xfrm>
          <a:off x="323528" y="2276872"/>
          <a:ext cx="8568952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818"/>
                <a:gridCol w="1304394"/>
                <a:gridCol w="1019902"/>
                <a:gridCol w="524841"/>
                <a:gridCol w="1311573"/>
                <a:gridCol w="1012723"/>
                <a:gridCol w="491445"/>
                <a:gridCol w="1296144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Мутация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Частота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Мутация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Частота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Мутация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Частота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F508del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73,70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W1282X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7,02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G542X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3,51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2184insA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3,51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1677delTA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3,51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2143delT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3,51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3849kbC&gt;T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3,51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R334W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1,75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C3475T&gt;CS1159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1,75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del121kb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1,75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W1282R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1,75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W1310X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1,75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N1303K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1,75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3821delta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1,75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en-US" sz="1800" dirty="0" err="1" smtClean="0">
                          <a:latin typeface="Times New Roman"/>
                          <a:ea typeface="Times New Roman"/>
                        </a:rPr>
                        <a:t>FTRdele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2,3(21kb)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1,75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92D050"/>
                </a:solidFill>
              </a:rPr>
              <a:t>Генетическое исследование </a:t>
            </a:r>
            <a:r>
              <a:rPr lang="ru-RU" b="1" dirty="0" smtClean="0">
                <a:solidFill>
                  <a:srgbClr val="92D050"/>
                </a:solidFill>
              </a:rPr>
              <a:t/>
            </a:r>
            <a:br>
              <a:rPr lang="ru-RU" b="1" dirty="0" smtClean="0">
                <a:solidFill>
                  <a:srgbClr val="92D050"/>
                </a:solidFill>
              </a:rPr>
            </a:br>
            <a:r>
              <a:rPr lang="ru-RU" b="1" dirty="0" smtClean="0">
                <a:solidFill>
                  <a:srgbClr val="92D050"/>
                </a:solidFill>
              </a:rPr>
              <a:t>в </a:t>
            </a:r>
            <a:r>
              <a:rPr lang="ru-RU" b="1" dirty="0">
                <a:solidFill>
                  <a:srgbClr val="92D050"/>
                </a:solidFill>
              </a:rPr>
              <a:t>СК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- </a:t>
            </a:r>
            <a:r>
              <a:rPr lang="ru-RU" dirty="0" err="1" smtClean="0"/>
              <a:t>гомозиготы</a:t>
            </a:r>
            <a:r>
              <a:rPr lang="ru-RU" dirty="0" smtClean="0"/>
              <a:t> по </a:t>
            </a:r>
            <a:r>
              <a:rPr lang="en-US" dirty="0" smtClean="0"/>
              <a:t>F508 del</a:t>
            </a:r>
            <a:r>
              <a:rPr lang="ru-RU" dirty="0" smtClean="0"/>
              <a:t> – 21,05%</a:t>
            </a:r>
          </a:p>
          <a:p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- </a:t>
            </a:r>
            <a:r>
              <a:rPr lang="ru-RU" dirty="0" err="1" smtClean="0"/>
              <a:t>гетерозиготы</a:t>
            </a:r>
            <a:r>
              <a:rPr lang="ru-RU" dirty="0" smtClean="0"/>
              <a:t> – 22,81%</a:t>
            </a:r>
          </a:p>
          <a:p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- генотип без </a:t>
            </a:r>
            <a:r>
              <a:rPr lang="en-US" dirty="0" smtClean="0"/>
              <a:t>F508 </a:t>
            </a:r>
            <a:r>
              <a:rPr lang="en-US" dirty="0"/>
              <a:t>del</a:t>
            </a:r>
            <a:r>
              <a:rPr lang="ru-RU" dirty="0"/>
              <a:t> </a:t>
            </a:r>
            <a:r>
              <a:rPr lang="ru-RU" dirty="0" smtClean="0"/>
              <a:t>– 12,27%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14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92D050"/>
                </a:solidFill>
              </a:rPr>
              <a:t>Генетическое исследование </a:t>
            </a:r>
            <a:r>
              <a:rPr lang="ru-RU" b="1" dirty="0" smtClean="0">
                <a:solidFill>
                  <a:srgbClr val="92D050"/>
                </a:solidFill>
              </a:rPr>
              <a:t>в КЧР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600" b="1" dirty="0" smtClean="0"/>
              <a:t>- исследование проведено у 9 детей-карачаевцев из неродственных семей</a:t>
            </a:r>
          </a:p>
          <a:p>
            <a:pPr algn="just"/>
            <a:endParaRPr lang="ru-RU" sz="3600" b="1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600" b="1" dirty="0" smtClean="0"/>
              <a:t>- мутация </a:t>
            </a:r>
            <a:r>
              <a:rPr lang="en-US" sz="3600" b="1" dirty="0" smtClean="0"/>
              <a:t>F508 del </a:t>
            </a:r>
            <a:r>
              <a:rPr lang="ru-RU" sz="3600" b="1" dirty="0" smtClean="0"/>
              <a:t> не обнаружена</a:t>
            </a:r>
          </a:p>
          <a:p>
            <a:pPr algn="just"/>
            <a:endParaRPr lang="ru-RU" sz="3600" b="1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600" b="1" dirty="0" smtClean="0"/>
              <a:t>- самая частая мутация – </a:t>
            </a:r>
            <a:r>
              <a:rPr lang="en-US" sz="3600" b="1" dirty="0" smtClean="0"/>
              <a:t>W 1282X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84530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92D050"/>
                </a:solidFill>
              </a:rPr>
              <a:t>Генетическое исследование в </a:t>
            </a:r>
            <a:r>
              <a:rPr lang="ru-RU" b="1" dirty="0" smtClean="0">
                <a:solidFill>
                  <a:srgbClr val="92D050"/>
                </a:solidFill>
              </a:rPr>
              <a:t>ЧР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v"/>
            </a:pPr>
            <a:endParaRPr lang="ru-RU" sz="3600" dirty="0" smtClean="0"/>
          </a:p>
          <a:p>
            <a:pPr algn="ctr">
              <a:buFont typeface="Wingdings" panose="05000000000000000000" pitchFamily="2" charset="2"/>
              <a:buChar char="v"/>
            </a:pPr>
            <a:endParaRPr lang="ru-RU" sz="3600" dirty="0" smtClean="0"/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3600" dirty="0" smtClean="0"/>
              <a:t> - </a:t>
            </a:r>
            <a:r>
              <a:rPr lang="ru-RU" sz="3600" b="1" dirty="0" smtClean="0"/>
              <a:t>генетическое </a:t>
            </a:r>
            <a:r>
              <a:rPr lang="ru-RU" sz="3600" b="1" dirty="0"/>
              <a:t>исследование проведено у 25 человек – 100,00%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7024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92D050"/>
                </a:solidFill>
              </a:rPr>
              <a:t>Генетическое исследование в </a:t>
            </a:r>
            <a:r>
              <a:rPr lang="ru-RU" b="1" dirty="0" smtClean="0">
                <a:solidFill>
                  <a:srgbClr val="92D050"/>
                </a:solidFill>
              </a:rPr>
              <a:t>РД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/>
              <a:t>– </a:t>
            </a:r>
            <a:r>
              <a:rPr lang="ru-RU" sz="3600" b="1" dirty="0"/>
              <a:t>генетическое исследование проведено у 18 (90,00</a:t>
            </a:r>
            <a:r>
              <a:rPr lang="ru-RU" sz="3600" b="1" dirty="0" smtClean="0"/>
              <a:t>%)</a:t>
            </a:r>
          </a:p>
          <a:p>
            <a:pPr algn="just"/>
            <a:endParaRPr lang="ru-RU" sz="3600" b="1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600" b="1" dirty="0"/>
              <a:t>-</a:t>
            </a:r>
            <a:r>
              <a:rPr lang="ru-RU" sz="3600" b="1" dirty="0" smtClean="0"/>
              <a:t> </a:t>
            </a:r>
            <a:r>
              <a:rPr lang="ru-RU" sz="3600" b="1" dirty="0"/>
              <a:t>общая суммарная </a:t>
            </a:r>
            <a:r>
              <a:rPr lang="ru-RU" sz="3600" b="1" dirty="0" err="1"/>
              <a:t>индентефикация</a:t>
            </a:r>
            <a:r>
              <a:rPr lang="ru-RU" sz="3600" b="1" dirty="0"/>
              <a:t> аллелей составила 88,80</a:t>
            </a:r>
            <a:r>
              <a:rPr lang="ru-RU" sz="3600" b="1" dirty="0" smtClean="0"/>
              <a:t>%</a:t>
            </a:r>
          </a:p>
          <a:p>
            <a:pPr algn="just"/>
            <a:endParaRPr lang="ru-RU" sz="3600" b="1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600" b="1" dirty="0"/>
              <a:t>-</a:t>
            </a:r>
            <a:r>
              <a:rPr lang="ru-RU" sz="3600" b="1" dirty="0" smtClean="0"/>
              <a:t> </a:t>
            </a:r>
            <a:r>
              <a:rPr lang="ru-RU" sz="3600" b="1" dirty="0"/>
              <a:t>в 11,20% случаях патологический аллель выявить не удалось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45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92D050"/>
                </a:solidFill>
              </a:rPr>
              <a:t>Возбудители обострения заболевания в СК</a:t>
            </a:r>
            <a:endParaRPr lang="ru-RU" b="1" dirty="0">
              <a:solidFill>
                <a:srgbClr val="92D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831922"/>
              </p:ext>
            </p:extLst>
          </p:nvPr>
        </p:nvGraphicFramePr>
        <p:xfrm>
          <a:off x="467544" y="1628800"/>
          <a:ext cx="830160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92D050"/>
                </a:solidFill>
              </a:rPr>
              <a:t>Регистр больных </a:t>
            </a:r>
            <a:r>
              <a:rPr lang="ru-RU" b="1" dirty="0" err="1" smtClean="0">
                <a:solidFill>
                  <a:srgbClr val="92D050"/>
                </a:solidFill>
              </a:rPr>
              <a:t>муковисцидозом</a:t>
            </a:r>
            <a:r>
              <a:rPr lang="ru-RU" b="1" dirty="0" smtClean="0">
                <a:solidFill>
                  <a:srgbClr val="92D050"/>
                </a:solidFill>
              </a:rPr>
              <a:t> (МВ)</a:t>
            </a:r>
            <a:endParaRPr lang="ru-RU" b="1" dirty="0">
              <a:solidFill>
                <a:srgbClr val="92D050"/>
              </a:solidFill>
            </a:endParaRP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7" y="1428771"/>
            <a:ext cx="4320480" cy="5195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92D050"/>
                </a:solidFill>
              </a:rPr>
              <a:t>Возбудители обострения заболевания </a:t>
            </a:r>
            <a:r>
              <a:rPr lang="ru-RU" dirty="0" smtClean="0">
                <a:solidFill>
                  <a:srgbClr val="92D050"/>
                </a:solidFill>
              </a:rPr>
              <a:t>в КБР и ЧР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5301208"/>
            <a:ext cx="8219256" cy="8709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КБР – </a:t>
            </a:r>
            <a:r>
              <a:rPr lang="en-US" dirty="0"/>
              <a:t>Pseudomonas </a:t>
            </a:r>
            <a:r>
              <a:rPr lang="en-US" dirty="0" err="1" smtClean="0"/>
              <a:t>aeruginosa</a:t>
            </a:r>
            <a:r>
              <a:rPr lang="ru-RU" dirty="0" smtClean="0"/>
              <a:t> высевалась в 66,70%.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91821037"/>
              </p:ext>
            </p:extLst>
          </p:nvPr>
        </p:nvGraphicFramePr>
        <p:xfrm>
          <a:off x="395536" y="1646238"/>
          <a:ext cx="8424936" cy="3582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223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92D050"/>
                </a:solidFill>
              </a:rPr>
              <a:t>Физическое развитие пациентов с МВ в СК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Font typeface="Wingdings" panose="05000000000000000000" pitchFamily="2" charset="2"/>
              <a:buChar char="v"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ИМТ = 16,2 ± 2,50</a:t>
            </a:r>
            <a:r>
              <a:rPr lang="ru-RU" sz="5400" b="1" dirty="0"/>
              <a:t>кг/м</a:t>
            </a:r>
            <a:r>
              <a:rPr lang="ru-RU" sz="5400" b="1" baseline="30000" dirty="0"/>
              <a:t>2</a:t>
            </a:r>
            <a:endParaRPr lang="ru-RU" sz="5400" dirty="0"/>
          </a:p>
          <a:p>
            <a:pPr algn="ctr"/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32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92D050"/>
                </a:solidFill>
              </a:rPr>
              <a:t>Медиана массы детей с МВ в зависимости от возраста</a:t>
            </a:r>
            <a:endParaRPr lang="ru-RU" b="1" dirty="0">
              <a:solidFill>
                <a:srgbClr val="92D050"/>
              </a:solidFill>
            </a:endParaRPr>
          </a:p>
        </p:txBody>
      </p:sp>
      <p:pic>
        <p:nvPicPr>
          <p:cNvPr id="1026" name="Диаграмма 3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 r="-53"/>
          <a:stretch>
            <a:fillRect/>
          </a:stretch>
        </p:blipFill>
        <p:spPr bwMode="auto">
          <a:xfrm>
            <a:off x="539552" y="1988840"/>
            <a:ext cx="8136904" cy="432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92D050"/>
                </a:solidFill>
              </a:rPr>
              <a:t>Медиана роста детей с МВ в зависимости от возраста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5" name="Диаграмма 4"/>
          <p:cNvGraphicFramePr>
            <a:graphicFrameLocks/>
          </p:cNvGraphicFramePr>
          <p:nvPr/>
        </p:nvGraphicFramePr>
        <p:xfrm>
          <a:off x="539552" y="1772816"/>
          <a:ext cx="8136904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Диаграмма" r:id="rId4" imgW="5944115" imgH="3267739" progId="Excel.Chart.8">
                  <p:embed/>
                </p:oleObj>
              </mc:Choice>
              <mc:Fallback>
                <p:oleObj name="Диаграмма" r:id="rId4" imgW="5944115" imgH="3267739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772816"/>
                        <a:ext cx="8136904" cy="4608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3724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92D050"/>
                </a:solidFill>
              </a:rPr>
              <a:t>Медиана ИМТ детей с МВ в зависимости от возраста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9" name="Диаграмма 5"/>
          <p:cNvGraphicFramePr>
            <a:graphicFrameLocks/>
          </p:cNvGraphicFramePr>
          <p:nvPr/>
        </p:nvGraphicFramePr>
        <p:xfrm>
          <a:off x="755576" y="1700808"/>
          <a:ext cx="7920880" cy="4680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1" name="Диаграмма" r:id="rId4" imgW="5938019" imgH="3267739" progId="Excel.Chart.8">
                  <p:embed/>
                </p:oleObj>
              </mc:Choice>
              <mc:Fallback>
                <p:oleObj name="Диаграмма" r:id="rId4" imgW="5938019" imgH="3267739" progId="Excel.Char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-53"/>
                      <a:stretch>
                        <a:fillRect/>
                      </a:stretch>
                    </p:blipFill>
                    <p:spPr bwMode="auto">
                      <a:xfrm>
                        <a:off x="755576" y="1700808"/>
                        <a:ext cx="7920880" cy="4680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92D050"/>
                </a:solidFill>
              </a:rPr>
              <a:t>Вентиляционная функция легких у детей СК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- спирография 34 (53,06%) детей с 6-летнего возраста</a:t>
            </a:r>
          </a:p>
          <a:p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- ФЖЕЛ – 72,20 ± 2,40%</a:t>
            </a:r>
          </a:p>
          <a:p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- ОФВ 1 – 66,10 ± 3,40%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98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92D050"/>
                </a:solidFill>
              </a:rPr>
              <a:t>Вентиляционная функция легких и </a:t>
            </a:r>
            <a:r>
              <a:rPr lang="ru-RU" sz="2800" b="1" dirty="0" err="1" smtClean="0">
                <a:solidFill>
                  <a:srgbClr val="92D050"/>
                </a:solidFill>
              </a:rPr>
              <a:t>нутритивный</a:t>
            </a:r>
            <a:r>
              <a:rPr lang="ru-RU" sz="2800" b="1" dirty="0" smtClean="0">
                <a:solidFill>
                  <a:srgbClr val="92D050"/>
                </a:solidFill>
              </a:rPr>
              <a:t> статус у пациентов с МВ в республиках СКФО</a:t>
            </a:r>
            <a:endParaRPr lang="ru-RU" sz="2800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- КБР - снижены</a:t>
            </a:r>
          </a:p>
          <a:p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- ИР – снижены</a:t>
            </a:r>
          </a:p>
          <a:p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- ЧР - снижены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117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92D050"/>
                </a:solidFill>
              </a:rPr>
              <a:t>Осложнения МВ в СК</a:t>
            </a:r>
            <a:endParaRPr lang="ru-RU" b="1" dirty="0">
              <a:solidFill>
                <a:srgbClr val="92D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684550"/>
              </p:ext>
            </p:extLst>
          </p:nvPr>
        </p:nvGraphicFramePr>
        <p:xfrm>
          <a:off x="457200" y="1646238"/>
          <a:ext cx="8229600" cy="4879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92D050"/>
                </a:solidFill>
              </a:rPr>
              <a:t>Базисная терапия  МВ в СК</a:t>
            </a:r>
            <a:endParaRPr lang="ru-RU" b="1" dirty="0">
              <a:solidFill>
                <a:srgbClr val="92D05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787443"/>
              </p:ext>
            </p:extLst>
          </p:nvPr>
        </p:nvGraphicFramePr>
        <p:xfrm>
          <a:off x="457200" y="1646238"/>
          <a:ext cx="8435280" cy="487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92D050"/>
                </a:solidFill>
              </a:rPr>
              <a:t>Базисная терапия МВ , проводимая в республиках, входящих в состав СКФО</a:t>
            </a:r>
            <a:endParaRPr lang="ru-RU" sz="3200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- КБР – </a:t>
            </a:r>
            <a:r>
              <a:rPr lang="ru-RU" dirty="0" err="1" smtClean="0"/>
              <a:t>дорназа</a:t>
            </a:r>
            <a:r>
              <a:rPr lang="ru-RU" dirty="0" smtClean="0"/>
              <a:t> альфа, </a:t>
            </a:r>
            <a:r>
              <a:rPr lang="ru-RU" dirty="0" err="1" smtClean="0"/>
              <a:t>креон</a:t>
            </a:r>
            <a:r>
              <a:rPr lang="ru-RU" dirty="0" smtClean="0"/>
              <a:t>, жирорастворимые витамины – </a:t>
            </a:r>
            <a:r>
              <a:rPr lang="ru-RU" b="1" dirty="0" smtClean="0">
                <a:solidFill>
                  <a:schemeClr val="bg1"/>
                </a:solidFill>
              </a:rPr>
              <a:t>100,00%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- РИ - </a:t>
            </a:r>
            <a:r>
              <a:rPr lang="ru-RU" dirty="0" err="1"/>
              <a:t>дорназа</a:t>
            </a:r>
            <a:r>
              <a:rPr lang="ru-RU" dirty="0"/>
              <a:t> альфа, </a:t>
            </a:r>
            <a:r>
              <a:rPr lang="ru-RU" dirty="0" err="1"/>
              <a:t>креон</a:t>
            </a:r>
            <a:r>
              <a:rPr lang="ru-RU" dirty="0"/>
              <a:t>, жирорастворимые витамины – </a:t>
            </a:r>
            <a:r>
              <a:rPr lang="ru-RU" b="1" dirty="0">
                <a:solidFill>
                  <a:schemeClr val="bg1"/>
                </a:solidFill>
              </a:rPr>
              <a:t>100,00</a:t>
            </a:r>
            <a:r>
              <a:rPr lang="ru-RU" b="1" dirty="0" smtClean="0">
                <a:solidFill>
                  <a:schemeClr val="bg1"/>
                </a:solidFill>
              </a:rPr>
              <a:t>%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- ЧР – </a:t>
            </a:r>
            <a:r>
              <a:rPr lang="ru-RU" dirty="0" err="1"/>
              <a:t>дорназа</a:t>
            </a:r>
            <a:r>
              <a:rPr lang="ru-RU" dirty="0"/>
              <a:t> альфа – </a:t>
            </a:r>
            <a:r>
              <a:rPr lang="ru-RU" b="1" dirty="0">
                <a:solidFill>
                  <a:schemeClr val="bg1"/>
                </a:solidFill>
              </a:rPr>
              <a:t>76,00</a:t>
            </a:r>
            <a:r>
              <a:rPr lang="ru-RU" b="1" dirty="0" smtClean="0">
                <a:solidFill>
                  <a:schemeClr val="bg1"/>
                </a:solidFill>
              </a:rPr>
              <a:t>%, </a:t>
            </a:r>
            <a:r>
              <a:rPr lang="ru-RU" dirty="0" err="1" smtClean="0"/>
              <a:t>креон</a:t>
            </a:r>
            <a:r>
              <a:rPr lang="ru-RU" dirty="0" smtClean="0"/>
              <a:t>, </a:t>
            </a:r>
            <a:r>
              <a:rPr lang="ru-RU" dirty="0"/>
              <a:t>жирорастворимые </a:t>
            </a:r>
            <a:r>
              <a:rPr lang="ru-RU" dirty="0" smtClean="0"/>
              <a:t>витамины, антибиотики – </a:t>
            </a:r>
            <a:r>
              <a:rPr lang="ru-RU" b="1" dirty="0" smtClean="0">
                <a:solidFill>
                  <a:schemeClr val="bg1"/>
                </a:solidFill>
              </a:rPr>
              <a:t>100,00%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- РД - </a:t>
            </a:r>
            <a:r>
              <a:rPr lang="ru-RU" dirty="0" err="1" smtClean="0"/>
              <a:t>дорназа</a:t>
            </a:r>
            <a:r>
              <a:rPr lang="ru-RU" dirty="0" smtClean="0"/>
              <a:t> </a:t>
            </a:r>
            <a:r>
              <a:rPr lang="ru-RU" dirty="0"/>
              <a:t>альфа </a:t>
            </a:r>
            <a:r>
              <a:rPr lang="ru-RU" dirty="0" smtClean="0"/>
              <a:t>– </a:t>
            </a:r>
            <a:r>
              <a:rPr lang="ru-RU" b="1" dirty="0" smtClean="0">
                <a:solidFill>
                  <a:schemeClr val="bg1"/>
                </a:solidFill>
              </a:rPr>
              <a:t>80,00%</a:t>
            </a:r>
            <a:endParaRPr lang="ru-RU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 smtClean="0"/>
              <a:t>панкреатические </a:t>
            </a:r>
            <a:r>
              <a:rPr lang="ru-RU"/>
              <a:t>ферменты </a:t>
            </a:r>
            <a:r>
              <a:rPr lang="ru-RU" smtClean="0"/>
              <a:t>– </a:t>
            </a:r>
            <a:r>
              <a:rPr lang="ru-RU" b="1" smtClean="0">
                <a:solidFill>
                  <a:schemeClr val="bg1"/>
                </a:solidFill>
              </a:rPr>
              <a:t>10,00%, </a:t>
            </a:r>
            <a:r>
              <a:rPr lang="ru-RU"/>
              <a:t>антибиотики </a:t>
            </a:r>
            <a:r>
              <a:rPr lang="ru-RU" smtClean="0"/>
              <a:t>– </a:t>
            </a:r>
            <a:r>
              <a:rPr lang="ru-RU" b="1" smtClean="0">
                <a:solidFill>
                  <a:schemeClr val="bg1"/>
                </a:solidFill>
              </a:rPr>
              <a:t>100,00%</a:t>
            </a:r>
            <a:endParaRPr lang="ru-RU" b="1" dirty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20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92D050"/>
                </a:solidFill>
              </a:rPr>
              <a:t>Абсолютное количество детей и взрослых, проживающих в СКФО и страдающих МВ</a:t>
            </a:r>
            <a:endParaRPr lang="ru-RU" sz="3200" b="1" dirty="0">
              <a:solidFill>
                <a:srgbClr val="92D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6523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92D050"/>
                </a:solidFill>
              </a:rPr>
              <a:t>Заключение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791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500" dirty="0" smtClean="0"/>
              <a:t> 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/>
              <a:t>- </a:t>
            </a:r>
            <a:r>
              <a:rPr lang="ru-RU" sz="2800" b="1" dirty="0" smtClean="0"/>
              <a:t>Распространенность МВ в СКФО на 100 000 населения не превышает европейскую и северо-американскую, но несколько больше, чем в РФ, за исключением РД</a:t>
            </a:r>
          </a:p>
          <a:p>
            <a:pPr algn="just">
              <a:buFont typeface="Wingdings" pitchFamily="2" charset="2"/>
              <a:buChar char="v"/>
            </a:pPr>
            <a:endParaRPr lang="ru-RU" sz="2800" b="1" dirty="0" smtClean="0"/>
          </a:p>
          <a:p>
            <a:pPr algn="just">
              <a:buFont typeface="Wingdings" pitchFamily="2" charset="2"/>
              <a:buChar char="v"/>
            </a:pPr>
            <a:r>
              <a:rPr lang="ru-RU" sz="2800" b="1" dirty="0" smtClean="0"/>
              <a:t>- Средний возраст больных МВ в СКФО несколько ниже, чем в РФ</a:t>
            </a:r>
          </a:p>
          <a:p>
            <a:pPr algn="just">
              <a:buFont typeface="Wingdings" pitchFamily="2" charset="2"/>
              <a:buChar char="v"/>
            </a:pPr>
            <a:endParaRPr lang="ru-RU" sz="2800" b="1" dirty="0"/>
          </a:p>
          <a:p>
            <a:pPr algn="just">
              <a:buFont typeface="Wingdings" pitchFamily="2" charset="2"/>
              <a:buChar char="v"/>
            </a:pPr>
            <a:r>
              <a:rPr lang="ru-RU" sz="2800" b="1" dirty="0" smtClean="0"/>
              <a:t>- Количество больных МВ, превысивших 18-летний возраст в СК всего на 2,50% ниже, чем в г. Москве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92D050"/>
                </a:solidFill>
              </a:rPr>
              <a:t>Заключение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301608" cy="517435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ru-RU" dirty="0" smtClean="0"/>
              <a:t>- </a:t>
            </a:r>
            <a:r>
              <a:rPr lang="ru-RU" sz="2800" b="1" dirty="0"/>
              <a:t>Б</a:t>
            </a:r>
            <a:r>
              <a:rPr lang="ru-RU" sz="2800" b="1" dirty="0" smtClean="0"/>
              <a:t>лагодаря применению новых методов ранней диагностики, диагноз </a:t>
            </a:r>
            <a:r>
              <a:rPr lang="ru-RU" sz="2800" b="1" dirty="0"/>
              <a:t>МВ</a:t>
            </a:r>
            <a:r>
              <a:rPr lang="ru-RU" sz="2800" b="1" dirty="0" smtClean="0"/>
              <a:t> в СК выставляется в возрасте до 1-го года у 40,60% больных</a:t>
            </a:r>
          </a:p>
          <a:p>
            <a:pPr algn="just">
              <a:buFont typeface="Wingdings" pitchFamily="2" charset="2"/>
              <a:buChar char="v"/>
            </a:pPr>
            <a:endParaRPr lang="ru-RU" sz="2800" b="1" dirty="0"/>
          </a:p>
          <a:p>
            <a:pPr algn="just">
              <a:buFont typeface="Wingdings" pitchFamily="2" charset="2"/>
              <a:buChar char="v"/>
            </a:pPr>
            <a:r>
              <a:rPr lang="ru-RU" sz="2800" b="1" dirty="0" smtClean="0"/>
              <a:t>- Наиболее часто встречающаяся мутация в гене МВ у детей СК – </a:t>
            </a:r>
            <a:r>
              <a:rPr lang="en-US" sz="2800" b="1" dirty="0" smtClean="0"/>
              <a:t>F 508 del, </a:t>
            </a:r>
            <a:r>
              <a:rPr lang="ru-RU" sz="2800" b="1" dirty="0" smtClean="0"/>
              <a:t> а у детей КЧР – </a:t>
            </a:r>
            <a:r>
              <a:rPr lang="en-US" sz="2800" b="1" dirty="0" smtClean="0"/>
              <a:t>W1282X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12779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92D050"/>
                </a:solidFill>
              </a:rPr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628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 smtClean="0"/>
              <a:t>- </a:t>
            </a:r>
            <a:r>
              <a:rPr lang="ru-RU" sz="2800" b="1" dirty="0" smtClean="0"/>
              <a:t>Все больные МВ в СКФО отстают в физическом развитии</a:t>
            </a:r>
          </a:p>
          <a:p>
            <a:pPr algn="just">
              <a:buFont typeface="Wingdings" pitchFamily="2" charset="2"/>
              <a:buChar char="v"/>
            </a:pPr>
            <a:endParaRPr lang="ru-RU" sz="2800" b="1" dirty="0"/>
          </a:p>
          <a:p>
            <a:pPr algn="just">
              <a:buFont typeface="Wingdings" pitchFamily="2" charset="2"/>
              <a:buChar char="v"/>
            </a:pPr>
            <a:r>
              <a:rPr lang="ru-RU" sz="2800" b="1" dirty="0" smtClean="0"/>
              <a:t>- Вентиляционная функция легких снижена у всех больных МВ в СКФО, несмотря на получаемую базисную терапию практически в 100,00%</a:t>
            </a:r>
          </a:p>
          <a:p>
            <a:pPr algn="just">
              <a:buFont typeface="Wingdings" pitchFamily="2" charset="2"/>
              <a:buChar char="v"/>
            </a:pPr>
            <a:endParaRPr lang="ru-RU" sz="2800" b="1" dirty="0"/>
          </a:p>
          <a:p>
            <a:pPr algn="just">
              <a:buFont typeface="Wingdings" pitchFamily="2" charset="2"/>
              <a:buChar char="v"/>
            </a:pPr>
            <a:r>
              <a:rPr lang="ru-RU" sz="2800" b="1" dirty="0" smtClean="0"/>
              <a:t>- Обострение бронхо-легочного процесса при МВ у больных СКФО чаще всего вызывается </a:t>
            </a:r>
            <a:r>
              <a:rPr lang="en-US" sz="2800" b="1" dirty="0" smtClean="0"/>
              <a:t>St. </a:t>
            </a:r>
            <a:r>
              <a:rPr lang="en-US" sz="2800" b="1" dirty="0" err="1" smtClean="0"/>
              <a:t>aureus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22382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373616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92D050"/>
                </a:solidFill>
              </a:rPr>
              <a:t/>
            </a:r>
            <a:br>
              <a:rPr lang="ru-RU" b="1" dirty="0" smtClean="0">
                <a:solidFill>
                  <a:srgbClr val="92D050"/>
                </a:solidFill>
              </a:rPr>
            </a:br>
            <a:r>
              <a:rPr lang="ru-RU" b="1" dirty="0">
                <a:solidFill>
                  <a:srgbClr val="92D050"/>
                </a:solidFill>
              </a:rPr>
              <a:t/>
            </a:r>
            <a:br>
              <a:rPr lang="ru-RU" b="1" dirty="0">
                <a:solidFill>
                  <a:srgbClr val="92D050"/>
                </a:solidFill>
              </a:rPr>
            </a:br>
            <a:r>
              <a:rPr lang="ru-RU" sz="8000" b="1" dirty="0" smtClean="0">
                <a:solidFill>
                  <a:srgbClr val="92D050"/>
                </a:solidFill>
              </a:rPr>
              <a:t>Благодарю за внимание!</a:t>
            </a:r>
            <a:endParaRPr lang="ru-RU" sz="80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92D050"/>
                </a:solidFill>
              </a:rPr>
              <a:t>Распространенность МВ </a:t>
            </a:r>
            <a:br>
              <a:rPr lang="ru-RU" b="1" dirty="0" smtClean="0">
                <a:solidFill>
                  <a:srgbClr val="92D050"/>
                </a:solidFill>
              </a:rPr>
            </a:br>
            <a:r>
              <a:rPr lang="ru-RU" b="1" dirty="0" smtClean="0">
                <a:solidFill>
                  <a:srgbClr val="92D050"/>
                </a:solidFill>
              </a:rPr>
              <a:t>на 100 тысяч населения</a:t>
            </a:r>
            <a:endParaRPr lang="ru-RU" b="1" dirty="0">
              <a:solidFill>
                <a:srgbClr val="92D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50802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92D050"/>
                </a:solidFill>
              </a:rPr>
              <a:t>Гендерный состав больных </a:t>
            </a:r>
            <a:br>
              <a:rPr lang="ru-RU" sz="4000" b="1" dirty="0" smtClean="0">
                <a:solidFill>
                  <a:srgbClr val="92D050"/>
                </a:solidFill>
              </a:rPr>
            </a:br>
            <a:r>
              <a:rPr lang="ru-RU" sz="4000" b="1" dirty="0" smtClean="0">
                <a:solidFill>
                  <a:srgbClr val="92D050"/>
                </a:solidFill>
              </a:rPr>
              <a:t>МВ в СКФО</a:t>
            </a:r>
            <a:endParaRPr lang="ru-RU" sz="4000" b="1" dirty="0">
              <a:solidFill>
                <a:srgbClr val="92D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7331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92D050"/>
                </a:solidFill>
              </a:rPr>
              <a:t>Средний возраст </a:t>
            </a:r>
            <a:r>
              <a:rPr lang="ru-RU" sz="3200" b="1" dirty="0">
                <a:solidFill>
                  <a:srgbClr val="92D050"/>
                </a:solidFill>
              </a:rPr>
              <a:t>больных МВ в СКФО </a:t>
            </a:r>
            <a:r>
              <a:rPr lang="ru-RU" sz="3200" b="1" dirty="0" smtClean="0">
                <a:solidFill>
                  <a:srgbClr val="92D050"/>
                </a:solidFill>
              </a:rPr>
              <a:t>на </a:t>
            </a:r>
            <a:r>
              <a:rPr lang="ru-RU" sz="3200" b="1" dirty="0">
                <a:solidFill>
                  <a:srgbClr val="92D050"/>
                </a:solidFill>
              </a:rPr>
              <a:t>начало 2015 года </a:t>
            </a:r>
            <a:r>
              <a:rPr lang="ru-RU" sz="3200" b="1" dirty="0" smtClean="0">
                <a:solidFill>
                  <a:srgbClr val="92D050"/>
                </a:solidFill>
              </a:rPr>
              <a:t>составил: </a:t>
            </a:r>
            <a:endParaRPr lang="ru-RU" sz="3200" b="1" dirty="0">
              <a:solidFill>
                <a:srgbClr val="92D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955815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92D050"/>
                </a:solidFill>
              </a:rPr>
              <a:t>Количество больных МВ, превысивших 18-летний возраст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498826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999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92D050"/>
                </a:solidFill>
              </a:rPr>
              <a:t>Рационализаторское предложение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Комплексная оценка </a:t>
            </a:r>
            <a:r>
              <a:rPr lang="ru-RU" dirty="0" err="1" smtClean="0"/>
              <a:t>массо</a:t>
            </a:r>
            <a:r>
              <a:rPr lang="ru-RU" dirty="0" smtClean="0"/>
              <a:t>-ростового индекса, </a:t>
            </a:r>
            <a:r>
              <a:rPr lang="ru-RU" dirty="0" err="1" smtClean="0"/>
              <a:t>липидограммы</a:t>
            </a:r>
            <a:r>
              <a:rPr lang="ru-RU" dirty="0" smtClean="0"/>
              <a:t>, липидов и фосфолипидов мембран эритроцитов, как метод диагностики </a:t>
            </a:r>
            <a:r>
              <a:rPr lang="ru-RU" dirty="0" err="1" smtClean="0"/>
              <a:t>муковисцидоза</a:t>
            </a:r>
            <a:r>
              <a:rPr lang="ru-RU" dirty="0" smtClean="0"/>
              <a:t> у детей в возрасте от 1 месяца до 3 лет</a:t>
            </a:r>
          </a:p>
          <a:p>
            <a:pPr marL="0" indent="0" algn="ctr">
              <a:buNone/>
            </a:pPr>
            <a:r>
              <a:rPr lang="ru-RU" dirty="0" smtClean="0"/>
              <a:t>№ 1294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16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92D050"/>
                </a:solidFill>
              </a:rPr>
              <a:t>Патент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6280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5400" dirty="0" smtClean="0"/>
              <a:t>Способ диагностики</a:t>
            </a:r>
          </a:p>
          <a:p>
            <a:pPr marL="0" indent="0" algn="ctr">
              <a:buNone/>
            </a:pPr>
            <a:r>
              <a:rPr lang="ru-RU" sz="5400" dirty="0" err="1"/>
              <a:t>м</a:t>
            </a:r>
            <a:r>
              <a:rPr lang="ru-RU" sz="5400" dirty="0" err="1" smtClean="0"/>
              <a:t>уковисцидоза</a:t>
            </a:r>
            <a:r>
              <a:rPr lang="ru-RU" sz="5400" dirty="0" smtClean="0"/>
              <a:t> </a:t>
            </a:r>
          </a:p>
          <a:p>
            <a:pPr marL="0" indent="0" algn="ctr">
              <a:buNone/>
            </a:pPr>
            <a:r>
              <a:rPr lang="ru-RU" sz="5400" dirty="0" smtClean="0"/>
              <a:t>№ 2014129242/15(047136)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79880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572</TotalTime>
  <Words>700</Words>
  <Application>Microsoft Office PowerPoint</Application>
  <PresentationFormat>Экран (4:3)</PresentationFormat>
  <Paragraphs>191</Paragraphs>
  <Slides>33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1" baseType="lpstr">
      <vt:lpstr>Calibri</vt:lpstr>
      <vt:lpstr>Cambria</vt:lpstr>
      <vt:lpstr>Rockwell</vt:lpstr>
      <vt:lpstr>Times New Roman</vt:lpstr>
      <vt:lpstr>Wingdings</vt:lpstr>
      <vt:lpstr>Wingdings 2</vt:lpstr>
      <vt:lpstr>Литейная</vt:lpstr>
      <vt:lpstr>Диаграмма</vt:lpstr>
      <vt:lpstr>                        Организация помощи больным муковисцидозом в СКФО и опыт работы регионального центра муковисцидоза Ставропольского края</vt:lpstr>
      <vt:lpstr>Регистр больных муковисцидозом (МВ)</vt:lpstr>
      <vt:lpstr>Абсолютное количество детей и взрослых, проживающих в СКФО и страдающих МВ</vt:lpstr>
      <vt:lpstr>Распространенность МВ  на 100 тысяч населения</vt:lpstr>
      <vt:lpstr>Гендерный состав больных  МВ в СКФО</vt:lpstr>
      <vt:lpstr>Средний возраст больных МВ в СКФО на начало 2015 года составил: </vt:lpstr>
      <vt:lpstr>Количество больных МВ, превысивших 18-летний возраст</vt:lpstr>
      <vt:lpstr>Рационализаторское предложение</vt:lpstr>
      <vt:lpstr>Патент</vt:lpstr>
      <vt:lpstr>Возраст постановки диагноза  МВ в СК</vt:lpstr>
      <vt:lpstr>Распределение МВ по сроку диагностики заболевания в СК</vt:lpstr>
      <vt:lpstr>Впервые установленный диагноз МВ в СК в 2015 г.</vt:lpstr>
      <vt:lpstr>Впервые установленный диагноз МВ в РД в 2015 г.</vt:lpstr>
      <vt:lpstr> Генетическое исследование  в СК </vt:lpstr>
      <vt:lpstr>Генетическое исследование  в СК </vt:lpstr>
      <vt:lpstr>Генетическое исследование в КЧР</vt:lpstr>
      <vt:lpstr>Генетическое исследование в ЧР</vt:lpstr>
      <vt:lpstr>Генетическое исследование в РД</vt:lpstr>
      <vt:lpstr>Возбудители обострения заболевания в СК</vt:lpstr>
      <vt:lpstr>Возбудители обострения заболевания в КБР и ЧР</vt:lpstr>
      <vt:lpstr>Физическое развитие пациентов с МВ в СК</vt:lpstr>
      <vt:lpstr>Медиана массы детей с МВ в зависимости от возраста</vt:lpstr>
      <vt:lpstr>Медиана роста детей с МВ в зависимости от возраста</vt:lpstr>
      <vt:lpstr>Медиана ИМТ детей с МВ в зависимости от возраста</vt:lpstr>
      <vt:lpstr>Вентиляционная функция легких у детей СК</vt:lpstr>
      <vt:lpstr>Вентиляционная функция легких и нутритивный статус у пациентов с МВ в республиках СКФО</vt:lpstr>
      <vt:lpstr>Осложнения МВ в СК</vt:lpstr>
      <vt:lpstr>Базисная терапия  МВ в СК</vt:lpstr>
      <vt:lpstr>Базисная терапия МВ , проводимая в республиках, входящих в состав СКФО</vt:lpstr>
      <vt:lpstr>Заключение</vt:lpstr>
      <vt:lpstr>Заключение</vt:lpstr>
      <vt:lpstr>Заключение</vt:lpstr>
      <vt:lpstr>  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помощи больным муковисцидозом в СКФО и опыт работы регионального центра муковисцидоза Ставропольского края</dc:title>
  <dc:creator>Марина Сергеевна</dc:creator>
  <cp:lastModifiedBy>Ирина Ермолаева</cp:lastModifiedBy>
  <cp:revision>80</cp:revision>
  <dcterms:created xsi:type="dcterms:W3CDTF">2015-09-06T04:41:43Z</dcterms:created>
  <dcterms:modified xsi:type="dcterms:W3CDTF">2015-10-01T15:07:48Z</dcterms:modified>
</cp:coreProperties>
</file>