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2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2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AD846-02D5-47D2-8C45-D00BC10B84A7}" type="doc">
      <dgm:prSet loTypeId="urn:microsoft.com/office/officeart/2005/8/layout/vList2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B74D5F2-41C0-42E9-B349-DF83002F732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u="sng" baseline="0" dirty="0" smtClean="0">
              <a:solidFill>
                <a:schemeClr val="tx1"/>
              </a:solidFill>
            </a:rPr>
            <a:t>Вариант 1</a:t>
          </a:r>
        </a:p>
        <a:p>
          <a:r>
            <a:rPr lang="ru-RU" sz="2000" baseline="0" dirty="0" smtClean="0">
              <a:solidFill>
                <a:schemeClr val="tx1"/>
              </a:solidFill>
              <a:latin typeface="Tahoma"/>
              <a:ea typeface="Tahoma"/>
              <a:cs typeface="Tahoma"/>
            </a:rPr>
            <a:t>◊</a:t>
          </a:r>
          <a:r>
            <a:rPr lang="ru-RU" sz="2000" baseline="0" dirty="0" smtClean="0">
              <a:solidFill>
                <a:schemeClr val="tx1"/>
              </a:solidFill>
            </a:rPr>
            <a:t>Положительный потовый тест</a:t>
          </a:r>
        </a:p>
        <a:p>
          <a:r>
            <a:rPr lang="ru-RU" sz="2000" baseline="0" dirty="0" smtClean="0">
              <a:solidFill>
                <a:schemeClr val="tx1"/>
              </a:solidFill>
              <a:latin typeface="Tahoma"/>
              <a:ea typeface="Tahoma"/>
              <a:cs typeface="Tahoma"/>
            </a:rPr>
            <a:t>◊</a:t>
          </a:r>
          <a:r>
            <a:rPr lang="ru-RU" sz="2000" baseline="0" dirty="0" smtClean="0">
              <a:solidFill>
                <a:schemeClr val="tx1"/>
              </a:solidFill>
            </a:rPr>
            <a:t>Мутации гена МВТР</a:t>
          </a:r>
          <a:endParaRPr lang="ru-RU" sz="2000" baseline="0" dirty="0">
            <a:solidFill>
              <a:schemeClr val="tx1"/>
            </a:solidFill>
          </a:endParaRPr>
        </a:p>
      </dgm:t>
    </dgm:pt>
    <dgm:pt modelId="{CC865C82-70E3-401D-AC9B-3303014A55BB}" type="parTrans" cxnId="{1C222065-C6C7-4B4A-93C3-56F32265D1E9}">
      <dgm:prSet/>
      <dgm:spPr/>
      <dgm:t>
        <a:bodyPr/>
        <a:lstStyle/>
        <a:p>
          <a:endParaRPr lang="ru-RU"/>
        </a:p>
      </dgm:t>
    </dgm:pt>
    <dgm:pt modelId="{A7EDA0B3-C88D-486F-A274-74A89B43B44F}" type="sibTrans" cxnId="{1C222065-C6C7-4B4A-93C3-56F32265D1E9}">
      <dgm:prSet/>
      <dgm:spPr/>
      <dgm:t>
        <a:bodyPr/>
        <a:lstStyle/>
        <a:p>
          <a:endParaRPr lang="ru-RU"/>
        </a:p>
      </dgm:t>
    </dgm:pt>
    <dgm:pt modelId="{8CDC380C-15D1-4A1F-BCB8-648A78BD8845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Вариант 2</a:t>
          </a:r>
        </a:p>
        <a:p>
          <a:r>
            <a:rPr lang="ru-RU" dirty="0" smtClean="0">
              <a:solidFill>
                <a:schemeClr val="tx1"/>
              </a:solidFill>
              <a:latin typeface="Tahoma"/>
              <a:ea typeface="Tahoma"/>
              <a:cs typeface="Tahoma"/>
            </a:rPr>
            <a:t>◊</a:t>
          </a:r>
          <a:r>
            <a:rPr lang="ru-RU" dirty="0" smtClean="0">
              <a:solidFill>
                <a:schemeClr val="tx1"/>
              </a:solidFill>
            </a:rPr>
            <a:t>Как минимум дважды положительный потовый тест</a:t>
          </a:r>
        </a:p>
        <a:p>
          <a:r>
            <a:rPr lang="ru-RU" dirty="0" smtClean="0">
              <a:solidFill>
                <a:schemeClr val="tx1"/>
              </a:solidFill>
              <a:latin typeface="Tahoma"/>
              <a:ea typeface="Tahoma"/>
              <a:cs typeface="Tahoma"/>
            </a:rPr>
            <a:t>◊</a:t>
          </a:r>
          <a:r>
            <a:rPr lang="ru-RU" dirty="0" smtClean="0">
              <a:solidFill>
                <a:schemeClr val="tx1"/>
              </a:solidFill>
            </a:rPr>
            <a:t>Характерные клинические проявления   	(</a:t>
          </a:r>
          <a:r>
            <a:rPr lang="ru-RU" dirty="0" err="1" smtClean="0">
              <a:solidFill>
                <a:schemeClr val="tx1"/>
              </a:solidFill>
            </a:rPr>
            <a:t>бронхоэктазы</a:t>
          </a:r>
          <a:r>
            <a:rPr lang="ru-RU" dirty="0" smtClean="0">
              <a:solidFill>
                <a:schemeClr val="tx1"/>
              </a:solidFill>
            </a:rPr>
            <a:t>, микробиология, 	панкреатическая недостаточность, 	электролитные нарушения, азооспермия</a:t>
          </a:r>
          <a:r>
            <a:rPr lang="ru-RU" dirty="0" smtClean="0"/>
            <a:t>)</a:t>
          </a:r>
          <a:endParaRPr lang="ru-RU" dirty="0"/>
        </a:p>
      </dgm:t>
    </dgm:pt>
    <dgm:pt modelId="{F381F390-CD15-415B-A3B5-FAE939237724}" type="parTrans" cxnId="{39008CE2-1325-4AD5-A902-2CD98C19FCCE}">
      <dgm:prSet/>
      <dgm:spPr/>
      <dgm:t>
        <a:bodyPr/>
        <a:lstStyle/>
        <a:p>
          <a:endParaRPr lang="ru-RU"/>
        </a:p>
      </dgm:t>
    </dgm:pt>
    <dgm:pt modelId="{63CD3B9F-F4D7-4091-A15D-1BDE6268AC44}" type="sibTrans" cxnId="{39008CE2-1325-4AD5-A902-2CD98C19FCCE}">
      <dgm:prSet/>
      <dgm:spPr/>
      <dgm:t>
        <a:bodyPr/>
        <a:lstStyle/>
        <a:p>
          <a:endParaRPr lang="ru-RU"/>
        </a:p>
      </dgm:t>
    </dgm:pt>
    <dgm:pt modelId="{B3F021D7-9818-4801-9F22-06E0A9DF4E52}" type="pres">
      <dgm:prSet presAssocID="{A68AD846-02D5-47D2-8C45-D00BC10B84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997DC-A0D8-4213-A824-7A2EF77FB438}" type="pres">
      <dgm:prSet presAssocID="{1B74D5F2-41C0-42E9-B349-DF83002F7325}" presName="parentText" presStyleLbl="node1" presStyleIdx="0" presStyleCnt="2" custLinFactY="-55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AD2C-2F29-4ABA-AF2B-15B43096C39D}" type="pres">
      <dgm:prSet presAssocID="{A7EDA0B3-C88D-486F-A274-74A89B43B44F}" presName="spacer" presStyleCnt="0"/>
      <dgm:spPr/>
    </dgm:pt>
    <dgm:pt modelId="{5043B3D9-BDC9-483C-8A4B-50DD6D8A89FA}" type="pres">
      <dgm:prSet presAssocID="{8CDC380C-15D1-4A1F-BCB8-648A78BD88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8BFB0-1EED-4892-A453-BF036BE7A81D}" type="presOf" srcId="{1B74D5F2-41C0-42E9-B349-DF83002F7325}" destId="{00F997DC-A0D8-4213-A824-7A2EF77FB438}" srcOrd="0" destOrd="0" presId="urn:microsoft.com/office/officeart/2005/8/layout/vList2"/>
    <dgm:cxn modelId="{20414E6D-B9DD-4B38-B38D-6C4D7E5CE4E7}" type="presOf" srcId="{A68AD846-02D5-47D2-8C45-D00BC10B84A7}" destId="{B3F021D7-9818-4801-9F22-06E0A9DF4E52}" srcOrd="0" destOrd="0" presId="urn:microsoft.com/office/officeart/2005/8/layout/vList2"/>
    <dgm:cxn modelId="{1C222065-C6C7-4B4A-93C3-56F32265D1E9}" srcId="{A68AD846-02D5-47D2-8C45-D00BC10B84A7}" destId="{1B74D5F2-41C0-42E9-B349-DF83002F7325}" srcOrd="0" destOrd="0" parTransId="{CC865C82-70E3-401D-AC9B-3303014A55BB}" sibTransId="{A7EDA0B3-C88D-486F-A274-74A89B43B44F}"/>
    <dgm:cxn modelId="{39008CE2-1325-4AD5-A902-2CD98C19FCCE}" srcId="{A68AD846-02D5-47D2-8C45-D00BC10B84A7}" destId="{8CDC380C-15D1-4A1F-BCB8-648A78BD8845}" srcOrd="1" destOrd="0" parTransId="{F381F390-CD15-415B-A3B5-FAE939237724}" sibTransId="{63CD3B9F-F4D7-4091-A15D-1BDE6268AC44}"/>
    <dgm:cxn modelId="{325C9F1D-8019-456F-A87F-7E79DF082717}" type="presOf" srcId="{8CDC380C-15D1-4A1F-BCB8-648A78BD8845}" destId="{5043B3D9-BDC9-483C-8A4B-50DD6D8A89FA}" srcOrd="0" destOrd="0" presId="urn:microsoft.com/office/officeart/2005/8/layout/vList2"/>
    <dgm:cxn modelId="{5A2741C3-7765-4C48-9A8E-D7131F0AE71E}" type="presParOf" srcId="{B3F021D7-9818-4801-9F22-06E0A9DF4E52}" destId="{00F997DC-A0D8-4213-A824-7A2EF77FB438}" srcOrd="0" destOrd="0" presId="urn:microsoft.com/office/officeart/2005/8/layout/vList2"/>
    <dgm:cxn modelId="{3595022B-DDE0-42C4-9AF8-D586E1A69919}" type="presParOf" srcId="{B3F021D7-9818-4801-9F22-06E0A9DF4E52}" destId="{C589AD2C-2F29-4ABA-AF2B-15B43096C39D}" srcOrd="1" destOrd="0" presId="urn:microsoft.com/office/officeart/2005/8/layout/vList2"/>
    <dgm:cxn modelId="{3C884D88-D83C-43BC-A497-7DF43CF4DFA7}" type="presParOf" srcId="{B3F021D7-9818-4801-9F22-06E0A9DF4E52}" destId="{5043B3D9-BDC9-483C-8A4B-50DD6D8A89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77742-D496-45B0-B671-E0F474589CC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0C21-02F1-486F-BD5C-92322C14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D%D0%B0%D0%B4%D0%B0" TargetMode="External"/><Relationship Id="rId13" Type="http://schemas.openxmlformats.org/officeDocument/2006/relationships/hyperlink" Target="http://ru.wikipedia.org/wiki/%D0%A7%D0%B5%D0%BC%D0%BF%D0%B8%D0%BE%D0%BD%D0%B0%D1%82_%D0%9A%D0%B0%D0%BD%D0%B0%D0%B4%D1%8B_%D0%BF%D0%BE_%D1%84%D0%B8%D0%B3%D1%83%D1%80%D0%BD%D0%BE%D0%BC%D1%83_%D0%BA%D0%B0%D1%82%D0%B0%D0%BD%D0%B8%D1%8E" TargetMode="External"/><Relationship Id="rId18" Type="http://schemas.openxmlformats.org/officeDocument/2006/relationships/hyperlink" Target="http://ru.wikipedia.org/wiki/%D0%9B%D0%B0-%D0%A2%D1%80%D0%BE%D0%BD%D1%88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21" Type="http://schemas.openxmlformats.org/officeDocument/2006/relationships/hyperlink" Target="http://ru.wikipedia.org/wiki/2007" TargetMode="External"/><Relationship Id="rId7" Type="http://schemas.openxmlformats.org/officeDocument/2006/relationships/hyperlink" Target="http://ru.wikipedia.org/wiki/%D0%9E%D0%BD%D1%82%D0%B0%D1%80%D0%B8%D0%BE" TargetMode="External"/><Relationship Id="rId12" Type="http://schemas.openxmlformats.org/officeDocument/2006/relationships/hyperlink" Target="http://ru.wikipedia.org/wiki/%D0%A7%D0%B5%D0%BC%D0%BF%D0%B8%D0%BE%D0%BD%D0%B0%D1%82_%D0%A1%D0%B5%D0%B2%D0%B5%D1%80%D0%BD%D0%BE%D0%B9_%D0%90%D0%BC%D0%B5%D1%80%D0%B8%D0%BA%D0%B8_%D0%BF%D0%BE_%D1%84%D0%B8%D0%B3%D1%83%D1%80%D0%BD%D0%BE%D0%BC%D1%83_%D0%BA%D0%B0%D1%82%D0%B0%D0%BD%D0%B8%D1%8E" TargetMode="External"/><Relationship Id="rId17" Type="http://schemas.openxmlformats.org/officeDocument/2006/relationships/hyperlink" Target="http://ru.wikipedia.org/wiki/1983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ru.wikipedia.org/wiki/13_%D0%BC%D0%B0%D1%8F" TargetMode="External"/><Relationship Id="rId20" Type="http://schemas.openxmlformats.org/officeDocument/2006/relationships/hyperlink" Target="http://ru.wikipedia.org/wiki/30_%D0%B0%D0%BF%D1%80%D0%B5%D0%BB%D1%8F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3%D0%B0%D0%BC%D0%B8%D0%BB%D1%8C%D1%82%D0%BE%D0%BD_(%D0%9E%D0%BD%D1%82%D0%B0%D1%80%D0%B8%D0%BE)" TargetMode="External"/><Relationship Id="rId11" Type="http://schemas.openxmlformats.org/officeDocument/2006/relationships/hyperlink" Target="http://ru.wikipedia.org/wiki/%D0%A7%D0%B5%D0%BC%D0%BF%D0%B8%D0%BE%D0%BD%D0%B0%D1%82_%D0%BC%D0%B8%D1%80%D0%B0_%D0%BF%D0%BE_%D1%84%D0%B8%D0%B3%D1%83%D1%80%D0%BD%D0%BE%D0%BC%D1%83_%D0%BA%D0%B0%D1%82%D0%B0%D0%BD%D0%B8%D1%8E" TargetMode="External"/><Relationship Id="rId5" Type="http://schemas.openxmlformats.org/officeDocument/2006/relationships/hyperlink" Target="http://ru.wikipedia.org/wiki/1949" TargetMode="External"/><Relationship Id="rId15" Type="http://schemas.openxmlformats.org/officeDocument/2006/relationships/hyperlink" Target="http://ru.wikipedia.org/wiki/%D0%A4%D1%80%D0%B0%D0%BD%D1%86%D1%83%D0%B7%D1%81%D0%BA%D0%B8%D0%B9_%D1%8F%D0%B7%D1%8B%D0%BA" TargetMode="External"/><Relationship Id="rId10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9" Type="http://schemas.openxmlformats.org/officeDocument/2006/relationships/hyperlink" Target="http://ru.wikipedia.org/wiki/%D0%A4%D1%80%D0%B0%D0%BD%D1%86%D0%B8%D1%8F" TargetMode="External"/><Relationship Id="rId4" Type="http://schemas.openxmlformats.org/officeDocument/2006/relationships/hyperlink" Target="http://ru.wikipedia.org/wiki/20_%D0%B0%D0%BF%D1%80%D0%B5%D0%BB%D1%8F" TargetMode="External"/><Relationship Id="rId9" Type="http://schemas.openxmlformats.org/officeDocument/2006/relationships/hyperlink" Target="http://ru.wikipedia.org/wiki/%D0%A4%D0%B8%D0%B3%D1%83%D1%80%D0%B8%D1%81%D1%82" TargetMode="External"/><Relationship Id="rId14" Type="http://schemas.openxmlformats.org/officeDocument/2006/relationships/hyperlink" Target="http://ru.wikipedia.org/wiki/%D0%9C%D1%83%D0%B6%D1%81%D0%BA%D0%BE%D0%B5_%D0%BE%D0%B4%D0%B8%D0%BD%D0%BE%D1%87%D0%BD%D0%BE%D0%B5_%D1%84%D0%B8%D0%B3%D1%83%D1%80%D0%BD%D0%BE%D0%B5_%D0%BA%D0%B0%D1%82%D0%B0%D0%BD%D0%B8%D0%B5" TargetMode="External"/><Relationship Id="rId22" Type="http://schemas.openxmlformats.org/officeDocument/2006/relationships/hyperlink" Target="http://ru.wikipedia.org/wiki/%D0%9F%D0%B0%D1%80%D0%B8%D0%B6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 txBox="1">
            <a:spLocks noGrp="1" noChangeArrowheads="1"/>
          </p:cNvSpPr>
          <p:nvPr/>
        </p:nvSpPr>
        <p:spPr bwMode="auto">
          <a:xfrm>
            <a:off x="3887788" y="8686800"/>
            <a:ext cx="2957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DDC9A0-16AA-4118-AE2A-279432C6CD51}" type="slidenum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7788" y="8686800"/>
            <a:ext cx="294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9C51A3-5B3B-4154-B759-83624B1CF9F1}" type="slidenum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2254250" y="88900"/>
            <a:ext cx="2351088" cy="462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/>
          </p:nvPr>
        </p:nvSpPr>
        <p:spPr>
          <a:xfrm>
            <a:off x="912813" y="4343400"/>
            <a:ext cx="5019675" cy="409416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568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888127" y="8687385"/>
            <a:ext cx="2965058" cy="444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DDFA4A-0B32-4D7D-9C6C-6AEE5E879428}" type="slidenum">
              <a:rPr lang="ru-RU" sz="1200">
                <a:solidFill>
                  <a:srgbClr val="000000"/>
                </a:solidFill>
                <a:latin typeface="Arial Cyr" pitchFamily="34" charset="-52"/>
                <a:cs typeface="Arial" pitchFamily="34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sz="1200">
              <a:solidFill>
                <a:srgbClr val="000000"/>
              </a:solidFill>
              <a:latin typeface="Arial Cyr" pitchFamily="34" charset="-52"/>
              <a:cs typeface="Arial" pitchFamily="34" charset="0"/>
            </a:endParaRPr>
          </a:p>
        </p:txBody>
      </p:sp>
      <p:sp>
        <p:nvSpPr>
          <p:cNvPr id="16589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7663" y="82550"/>
            <a:ext cx="6162675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7" y="4343693"/>
            <a:ext cx="5019889" cy="4094896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5883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07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5042" y="4343693"/>
            <a:ext cx="5027916" cy="4113922"/>
          </a:xfrm>
          <a:noFill/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r>
              <a:rPr lang="en-GB" b="1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CT-03</a:t>
            </a:r>
            <a:r>
              <a:rPr lang="ru-RU" b="1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(Прямое сравнительное исследование </a:t>
            </a:r>
            <a:r>
              <a:rPr lang="en-GB" b="1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vs </a:t>
            </a:r>
            <a:r>
              <a:rPr lang="ru-RU" b="1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Тоби)</a:t>
            </a:r>
            <a:endParaRPr lang="en-GB" b="1" smtClean="0">
              <a:solidFill>
                <a:srgbClr val="000066"/>
              </a:solidFill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Рандомизированное открытое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сравнительное исследование</a:t>
            </a:r>
            <a:endParaRPr lang="en-GB" smtClean="0">
              <a:solidFill>
                <a:srgbClr val="000066"/>
              </a:solidFill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defTabSz="914400"/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324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пациента с МВ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≥ 6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лет с хронической инфекцией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GB" i="1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Pa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defTabSz="914400"/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4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недели терапии/ 4 недели «</a:t>
            </a:r>
            <a:r>
              <a:rPr lang="en-US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washout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» период</a:t>
            </a:r>
            <a:endParaRPr lang="en-GB" smtClean="0">
              <a:solidFill>
                <a:srgbClr val="000066"/>
              </a:solidFill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Улучшение ОФВ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сопоставимое с Тоби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(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без статистически значимых различий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)</a:t>
            </a:r>
          </a:p>
          <a:p>
            <a:pPr defTabSz="914400">
              <a:spcBef>
                <a:spcPct val="0"/>
              </a:spcBef>
            </a:pP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Снижение плотности обсемененности мокроты, сопоставимое с 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To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би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 (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без статистически значимых различий</a:t>
            </a: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)</a:t>
            </a:r>
          </a:p>
          <a:p>
            <a:pPr defTabSz="914400">
              <a:spcBef>
                <a:spcPct val="0"/>
              </a:spcBef>
            </a:pPr>
            <a:r>
              <a:rPr lang="en-GB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ru-RU" smtClean="0">
                <a:solidFill>
                  <a:srgbClr val="000066"/>
                </a:solidFill>
                <a:latin typeface="Corbel" pitchFamily="34" charset="0"/>
                <a:ea typeface="Times New Roman" pitchFamily="18" charset="0"/>
                <a:cs typeface="Calibri" pitchFamily="34" charset="0"/>
              </a:rPr>
              <a:t>Схожий профиль безопасности</a:t>
            </a:r>
            <a:endParaRPr lang="en-GB" smtClean="0">
              <a:solidFill>
                <a:srgbClr val="000066"/>
              </a:solidFill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defTabSz="914400"/>
            <a:endParaRPr lang="ru-RU" smtClean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1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3401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Надежды, связанные с </a:t>
            </a:r>
            <a:r>
              <a:rPr lang="ru-RU" dirty="0" err="1" smtClean="0">
                <a:latin typeface="Arial" pitchFamily="34" charset="0"/>
              </a:rPr>
              <a:t>генотерапией</a:t>
            </a:r>
            <a:r>
              <a:rPr lang="ru-RU" dirty="0" smtClean="0">
                <a:latin typeface="Arial" pitchFamily="34" charset="0"/>
              </a:rPr>
              <a:t>, не оправдались в связи с низким уровнем переноса генной конструкции в эпителиальные клетки, невысоким уровнем и преходящим характером экспрессии гена, развитие иммунного ответа на белок вектора, а также развитие как местных, так и системных воспалительных реакций </a:t>
            </a:r>
          </a:p>
        </p:txBody>
      </p:sp>
    </p:spTree>
    <p:extLst>
      <p:ext uri="{BB962C8B-B14F-4D97-AF65-F5344CB8AC3E}">
        <p14:creationId xmlns:p14="http://schemas.microsoft.com/office/powerpoint/2010/main" val="283176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3401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ru-RU" dirty="0" err="1" smtClean="0">
                <a:latin typeface="Arial" pitchFamily="34" charset="0"/>
              </a:rPr>
              <a:t>Аминогликозидные</a:t>
            </a:r>
            <a:r>
              <a:rPr lang="ru-RU" dirty="0" smtClean="0">
                <a:latin typeface="Arial" pitchFamily="34" charset="0"/>
              </a:rPr>
              <a:t> антибиотики были первыми препаратами, продемонстрировавшими </a:t>
            </a:r>
            <a:r>
              <a:rPr lang="en-US" dirty="0" smtClean="0">
                <a:latin typeface="Arial" pitchFamily="34" charset="0"/>
              </a:rPr>
              <a:t>in vitro</a:t>
            </a:r>
            <a:r>
              <a:rPr lang="ru-RU" dirty="0" smtClean="0">
                <a:latin typeface="Arial" pitchFamily="34" charset="0"/>
              </a:rPr>
              <a:t> восстановление продукции белка МВТР. Этот результат был строго специфичен для больных с мутациями </a:t>
            </a:r>
            <a:r>
              <a:rPr lang="en-US" dirty="0" smtClean="0">
                <a:latin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</a:rPr>
              <a:t> класса. В этом исследовании преобладала т.н. еврейская мутация W1282X. Сходные результаты системного применения </a:t>
            </a:r>
            <a:r>
              <a:rPr lang="ru-RU" dirty="0" err="1" smtClean="0">
                <a:latin typeface="Arial" pitchFamily="34" charset="0"/>
              </a:rPr>
              <a:t>гентамицина</a:t>
            </a:r>
            <a:r>
              <a:rPr lang="ru-RU" dirty="0" smtClean="0">
                <a:latin typeface="Arial" pitchFamily="34" charset="0"/>
              </a:rPr>
              <a:t> получены у шести из девяти  пациентов, носителей мутации </a:t>
            </a:r>
            <a:r>
              <a:rPr lang="en-US" dirty="0" smtClean="0">
                <a:latin typeface="Arial" pitchFamily="34" charset="0"/>
              </a:rPr>
              <a:t>Y</a:t>
            </a:r>
            <a:r>
              <a:rPr lang="ru-RU" dirty="0" smtClean="0">
                <a:latin typeface="Arial" pitchFamily="34" charset="0"/>
              </a:rPr>
              <a:t>122</a:t>
            </a:r>
            <a:r>
              <a:rPr lang="en-US" dirty="0" smtClean="0">
                <a:latin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 Результаты недавнего 12 недельного исследования </a:t>
            </a:r>
            <a:r>
              <a:rPr lang="ru-RU" dirty="0" err="1" smtClean="0">
                <a:latin typeface="Arial" pitchFamily="34" charset="0"/>
              </a:rPr>
              <a:t>аталурена</a:t>
            </a:r>
            <a:r>
              <a:rPr lang="ru-RU" dirty="0" smtClean="0">
                <a:latin typeface="Arial" pitchFamily="34" charset="0"/>
              </a:rPr>
              <a:t> (РТС124) у 19 пациентов, носителей как минимум одной нонсенс мутации, показали время зависимое повышение активности МВТР, улучшение клинико-функциональных показателей и хорошую переносимость. Молекула </a:t>
            </a:r>
            <a:r>
              <a:rPr lang="ru-RU" dirty="0" err="1" smtClean="0">
                <a:latin typeface="Arial" pitchFamily="34" charset="0"/>
              </a:rPr>
              <a:t>биодоступна</a:t>
            </a:r>
            <a:r>
              <a:rPr lang="ru-RU" dirty="0" smtClean="0">
                <a:latin typeface="Arial" pitchFamily="34" charset="0"/>
              </a:rPr>
              <a:t> при приёме через рот. </a:t>
            </a:r>
          </a:p>
        </p:txBody>
      </p:sp>
    </p:spTree>
    <p:extLst>
      <p:ext uri="{BB962C8B-B14F-4D97-AF65-F5344CB8AC3E}">
        <p14:creationId xmlns:p14="http://schemas.microsoft.com/office/powerpoint/2010/main" val="240435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1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3401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Мишенью для потенциаторов являются молекулы мутантного белка CFTR, располагающиеся в апикальной мембране. </a:t>
            </a:r>
          </a:p>
        </p:txBody>
      </p:sp>
    </p:spTree>
    <p:extLst>
      <p:ext uri="{BB962C8B-B14F-4D97-AF65-F5344CB8AC3E}">
        <p14:creationId xmlns:p14="http://schemas.microsoft.com/office/powerpoint/2010/main" val="103507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558"/>
            <a:fld id="{18FB6955-81D1-4AA1-9CC0-B5B93313C21A}" type="slidenum">
              <a:rPr lang="ru-RU" sz="1200"/>
              <a:pPr algn="r" defTabSz="914558"/>
              <a:t>40</a:t>
            </a:fld>
            <a:endParaRPr lang="ru-RU" sz="1200" dirty="0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3888573" y="8686800"/>
            <a:ext cx="2936205" cy="39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EDE94628-1AAA-4210-8B77-F48723121A62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40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888573" y="8686800"/>
            <a:ext cx="2934623" cy="38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90085BDD-6DC4-4C26-A8E1-95F6A1C23F1F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40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47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7413" y="976313"/>
            <a:ext cx="6503988" cy="4878387"/>
          </a:xfrm>
          <a:ln/>
        </p:spPr>
      </p:sp>
      <p:sp>
        <p:nvSpPr>
          <p:cNvPr id="747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2819" y="4343401"/>
            <a:ext cx="4995977" cy="4045160"/>
          </a:xfrm>
          <a:noFill/>
        </p:spPr>
        <p:txBody>
          <a:bodyPr wrap="none" anchor="ctr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81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558"/>
            <a:fld id="{074D588E-6ED2-4D90-8551-78E52CFA215E}" type="slidenum">
              <a:rPr lang="ru-RU" sz="1200"/>
              <a:pPr algn="r" defTabSz="914558"/>
              <a:t>41</a:t>
            </a:fld>
            <a:endParaRPr lang="ru-RU" sz="1200" dirty="0"/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3888573" y="8686800"/>
            <a:ext cx="2936205" cy="39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DA6F5B22-D32D-443F-8AD7-0194379CD0D6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41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3888573" y="8686801"/>
            <a:ext cx="2942533" cy="402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3E4F5ED0-9A77-45EA-8BD8-0105AFEEAEF4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41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578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82550"/>
            <a:ext cx="6132513" cy="4598988"/>
          </a:xfrm>
          <a:ln/>
        </p:spPr>
      </p:sp>
      <p:sp>
        <p:nvSpPr>
          <p:cNvPr id="757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2819" y="4343401"/>
            <a:ext cx="4995977" cy="4045160"/>
          </a:xfrm>
          <a:noFill/>
        </p:spPr>
        <p:txBody>
          <a:bodyPr wrap="none" anchor="ctr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6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D0D2A-E473-4863-8E14-5CA2680E028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BB58E-47DA-4F55-BF00-64CE65D4892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То́ллер Кре́нстон</a:t>
            </a:r>
            <a:r>
              <a:rPr lang="ru-RU" smtClean="0"/>
              <a:t> (</a:t>
            </a:r>
            <a:r>
              <a:rPr lang="ru-RU" smtClean="0">
                <a:hlinkClick r:id="rId3" tooltip="Английский язык"/>
              </a:rPr>
              <a:t>англ.</a:t>
            </a:r>
            <a:r>
              <a:rPr lang="ru-RU" smtClean="0"/>
              <a:t> </a:t>
            </a:r>
            <a:r>
              <a:rPr lang="ru-RU" i="1" smtClean="0"/>
              <a:t>Toller Shalitoe Montague Cranston</a:t>
            </a:r>
            <a:r>
              <a:rPr lang="ru-RU" smtClean="0"/>
              <a:t>, родился </a:t>
            </a:r>
            <a:r>
              <a:rPr lang="ru-RU" smtClean="0">
                <a:hlinkClick r:id="rId4" tooltip="20 апреля"/>
              </a:rPr>
              <a:t>20 апреля</a:t>
            </a:r>
            <a:r>
              <a:rPr lang="ru-RU" smtClean="0"/>
              <a:t> </a:t>
            </a:r>
            <a:r>
              <a:rPr lang="ru-RU" smtClean="0">
                <a:hlinkClick r:id="rId5" tooltip="1949"/>
              </a:rPr>
              <a:t>1949</a:t>
            </a:r>
            <a:r>
              <a:rPr lang="ru-RU" smtClean="0"/>
              <a:t> в </a:t>
            </a:r>
            <a:r>
              <a:rPr lang="ru-RU" smtClean="0">
                <a:hlinkClick r:id="rId6" tooltip="Гамильтон (Онтарио)"/>
              </a:rPr>
              <a:t>Гамильтоне</a:t>
            </a:r>
            <a:r>
              <a:rPr lang="ru-RU" smtClean="0"/>
              <a:t>, провинция </a:t>
            </a:r>
            <a:r>
              <a:rPr lang="ru-RU" smtClean="0">
                <a:hlinkClick r:id="rId7" tooltip="Онтарио"/>
              </a:rPr>
              <a:t>Онтарио</a:t>
            </a:r>
            <a:r>
              <a:rPr lang="ru-RU" smtClean="0"/>
              <a:t>, </a:t>
            </a:r>
            <a:r>
              <a:rPr lang="ru-RU" smtClean="0">
                <a:hlinkClick r:id="rId8" tooltip="Канада"/>
              </a:rPr>
              <a:t>Канада</a:t>
            </a:r>
            <a:r>
              <a:rPr lang="ru-RU" smtClean="0"/>
              <a:t>) — выдающийся канадский </a:t>
            </a:r>
            <a:r>
              <a:rPr lang="ru-RU" smtClean="0">
                <a:hlinkClick r:id="rId9" tooltip="Фигурист"/>
              </a:rPr>
              <a:t>фигурист</a:t>
            </a:r>
            <a:r>
              <a:rPr lang="ru-RU" smtClean="0"/>
              <a:t>, бронзовый призёр </a:t>
            </a:r>
            <a:r>
              <a:rPr lang="ru-RU" smtClean="0">
                <a:hlinkClick r:id="rId10" tooltip="Зимние Олимпийские игры"/>
              </a:rPr>
              <a:t>Олимпийских игр 1976 года</a:t>
            </a:r>
            <a:r>
              <a:rPr lang="ru-RU" smtClean="0"/>
              <a:t>, бронзовый призёр </a:t>
            </a:r>
            <a:r>
              <a:rPr lang="ru-RU" smtClean="0">
                <a:hlinkClick r:id="rId11" tooltip="Чемпионат мира по фигурному катанию"/>
              </a:rPr>
              <a:t>чемпионата мира 1974 года</a:t>
            </a:r>
            <a:r>
              <a:rPr lang="ru-RU" smtClean="0"/>
              <a:t>, серебряный призёр </a:t>
            </a:r>
            <a:r>
              <a:rPr lang="ru-RU" smtClean="0">
                <a:hlinkClick r:id="rId12" tooltip="Чемпионат Северной Америки по фигурному катанию"/>
              </a:rPr>
              <a:t>Чемпионата Северной Америки 1971 года</a:t>
            </a:r>
            <a:r>
              <a:rPr lang="ru-RU" smtClean="0"/>
              <a:t>, шестикратный </a:t>
            </a:r>
            <a:r>
              <a:rPr lang="ru-RU" smtClean="0">
                <a:hlinkClick r:id="rId13" tooltip="Чемпионат Канады по фигурному катанию"/>
              </a:rPr>
              <a:t>чемпион Канады (1971—1976 годов)</a:t>
            </a:r>
            <a:r>
              <a:rPr lang="ru-RU" smtClean="0"/>
              <a:t> в </a:t>
            </a:r>
            <a:r>
              <a:rPr lang="ru-RU" smtClean="0">
                <a:hlinkClick r:id="rId14" tooltip="Мужское одиночное фигурное катание"/>
              </a:rPr>
              <a:t>мужском одиночном катании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Грегори́ Лёмарша́ль</a:t>
            </a:r>
            <a:r>
              <a:rPr lang="ru-RU" smtClean="0"/>
              <a:t> (</a:t>
            </a:r>
            <a:r>
              <a:rPr lang="ru-RU" smtClean="0">
                <a:hlinkClick r:id="rId15" tooltip="Французский язык"/>
              </a:rPr>
              <a:t>фр.</a:t>
            </a:r>
            <a:r>
              <a:rPr lang="ru-RU" smtClean="0"/>
              <a:t> </a:t>
            </a:r>
            <a:r>
              <a:rPr lang="fr-FR" i="1" smtClean="0"/>
              <a:t>Gr</a:t>
            </a:r>
            <a:r>
              <a:rPr lang="ru-RU" i="1" smtClean="0"/>
              <a:t>é</a:t>
            </a:r>
            <a:r>
              <a:rPr lang="fr-FR" i="1" smtClean="0"/>
              <a:t>gory Lemarchal</a:t>
            </a:r>
            <a:r>
              <a:rPr lang="ru-RU" smtClean="0"/>
              <a:t>; </a:t>
            </a:r>
            <a:r>
              <a:rPr lang="ru-RU" smtClean="0">
                <a:hlinkClick r:id="rId16" tooltip="13 мая"/>
              </a:rPr>
              <a:t>13 мая</a:t>
            </a:r>
            <a:r>
              <a:rPr lang="ru-RU" smtClean="0"/>
              <a:t> </a:t>
            </a:r>
            <a:r>
              <a:rPr lang="ru-RU" smtClean="0">
                <a:hlinkClick r:id="rId17" tooltip="1983"/>
              </a:rPr>
              <a:t>1983</a:t>
            </a:r>
            <a:r>
              <a:rPr lang="ru-RU" smtClean="0"/>
              <a:t>, </a:t>
            </a:r>
            <a:r>
              <a:rPr lang="ru-RU" smtClean="0">
                <a:hlinkClick r:id="rId18" tooltip="Ла-Тронш"/>
              </a:rPr>
              <a:t>Ла-Тронш</a:t>
            </a:r>
            <a:r>
              <a:rPr lang="ru-RU" smtClean="0"/>
              <a:t>, </a:t>
            </a:r>
            <a:r>
              <a:rPr lang="ru-RU" smtClean="0">
                <a:hlinkClick r:id="rId19" tooltip="Франция"/>
              </a:rPr>
              <a:t>Франция</a:t>
            </a:r>
            <a:r>
              <a:rPr lang="ru-RU" smtClean="0"/>
              <a:t> — </a:t>
            </a:r>
            <a:r>
              <a:rPr lang="ru-RU" smtClean="0">
                <a:hlinkClick r:id="rId20" tooltip="30 апреля"/>
              </a:rPr>
              <a:t>30 апреля</a:t>
            </a:r>
            <a:r>
              <a:rPr lang="ru-RU" smtClean="0"/>
              <a:t> </a:t>
            </a:r>
            <a:r>
              <a:rPr lang="ru-RU" smtClean="0">
                <a:hlinkClick r:id="rId21" tooltip="2007"/>
              </a:rPr>
              <a:t>2007</a:t>
            </a:r>
            <a:r>
              <a:rPr lang="ru-RU" smtClean="0"/>
              <a:t>, </a:t>
            </a:r>
            <a:r>
              <a:rPr lang="ru-RU" smtClean="0">
                <a:hlinkClick r:id="rId22" tooltip="Париж"/>
              </a:rPr>
              <a:t>Париж</a:t>
            </a:r>
            <a:r>
              <a:rPr lang="ru-RU" smtClean="0"/>
              <a:t>, </a:t>
            </a:r>
            <a:r>
              <a:rPr lang="ru-RU" smtClean="0">
                <a:hlinkClick r:id="rId19" tooltip="Франция"/>
              </a:rPr>
              <a:t>Франция</a:t>
            </a:r>
            <a:r>
              <a:rPr lang="ru-RU" smtClean="0"/>
              <a:t>) — французский певец.</a:t>
            </a:r>
          </a:p>
        </p:txBody>
      </p:sp>
    </p:spTree>
    <p:extLst>
      <p:ext uri="{BB962C8B-B14F-4D97-AF65-F5344CB8AC3E}">
        <p14:creationId xmlns:p14="http://schemas.microsoft.com/office/powerpoint/2010/main" val="49576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3401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Поиск молекул, способных стимулировать синтез, транспорт или функции неполноценного белка </a:t>
            </a:r>
            <a:r>
              <a:rPr lang="en-US" dirty="0" smtClean="0">
                <a:latin typeface="Arial" pitchFamily="34" charset="0"/>
              </a:rPr>
              <a:t>CFTR</a:t>
            </a:r>
            <a:r>
              <a:rPr lang="ru-RU" dirty="0" smtClean="0">
                <a:latin typeface="Arial" pitchFamily="34" charset="0"/>
              </a:rPr>
              <a:t> представляется более перспективным. К ним относят корректоры и </a:t>
            </a:r>
            <a:r>
              <a:rPr lang="ru-RU" dirty="0" err="1" smtClean="0">
                <a:latin typeface="Arial" pitchFamily="34" charset="0"/>
              </a:rPr>
              <a:t>потенциаторы</a:t>
            </a:r>
            <a:r>
              <a:rPr lang="ru-RU" dirty="0" smtClean="0">
                <a:latin typeface="Arial" pitchFamily="34" charset="0"/>
              </a:rPr>
              <a:t>.  Препарат </a:t>
            </a:r>
            <a:r>
              <a:rPr lang="en-US" dirty="0" smtClean="0">
                <a:latin typeface="Arial" pitchFamily="34" charset="0"/>
              </a:rPr>
              <a:t>VX</a:t>
            </a:r>
            <a:r>
              <a:rPr lang="ru-RU" dirty="0" smtClean="0">
                <a:latin typeface="Arial" pitchFamily="34" charset="0"/>
              </a:rPr>
              <a:t>-809, представляющий собой </a:t>
            </a:r>
            <a:r>
              <a:rPr lang="ru-RU" dirty="0" err="1" smtClean="0">
                <a:latin typeface="Arial" pitchFamily="34" charset="0"/>
              </a:rPr>
              <a:t>биодоступный</a:t>
            </a:r>
            <a:r>
              <a:rPr lang="ru-RU" dirty="0" smtClean="0">
                <a:latin typeface="Arial" pitchFamily="34" charset="0"/>
              </a:rPr>
              <a:t> при приёме </a:t>
            </a:r>
            <a:r>
              <a:rPr lang="en-US" dirty="0" smtClean="0">
                <a:latin typeface="Arial" pitchFamily="34" charset="0"/>
              </a:rPr>
              <a:t>per </a:t>
            </a:r>
            <a:r>
              <a:rPr lang="en-US" dirty="0" err="1" smtClean="0">
                <a:latin typeface="Arial" pitchFamily="34" charset="0"/>
              </a:rPr>
              <a:t>os</a:t>
            </a:r>
            <a:r>
              <a:rPr lang="en-US" dirty="0" smtClean="0">
                <a:latin typeface="Arial" pitchFamily="34" charset="0"/>
              </a:rPr>
              <a:t> F</a:t>
            </a:r>
            <a:r>
              <a:rPr lang="ru-RU" dirty="0" smtClean="0">
                <a:latin typeface="Arial" pitchFamily="34" charset="0"/>
              </a:rPr>
              <a:t>508</a:t>
            </a:r>
            <a:r>
              <a:rPr lang="en-US" dirty="0" smtClean="0">
                <a:latin typeface="Arial" pitchFamily="34" charset="0"/>
              </a:rPr>
              <a:t>del </a:t>
            </a:r>
            <a:r>
              <a:rPr lang="ru-RU" dirty="0" smtClean="0">
                <a:latin typeface="Arial" pitchFamily="34" charset="0"/>
              </a:rPr>
              <a:t>корректор, прошёл вторую фазу плацебо контролируемого исследования в группе пациентов, гомозиготных по мутации </a:t>
            </a:r>
            <a:r>
              <a:rPr lang="en-US" dirty="0" smtClean="0">
                <a:latin typeface="Arial" pitchFamily="34" charset="0"/>
              </a:rPr>
              <a:t>F</a:t>
            </a:r>
            <a:r>
              <a:rPr lang="ru-RU" dirty="0" smtClean="0">
                <a:latin typeface="Arial" pitchFamily="34" charset="0"/>
              </a:rPr>
              <a:t>508</a:t>
            </a:r>
            <a:r>
              <a:rPr lang="en-US" dirty="0" smtClean="0">
                <a:latin typeface="Arial" pitchFamily="34" charset="0"/>
              </a:rPr>
              <a:t>del</a:t>
            </a:r>
            <a:r>
              <a:rPr lang="ru-RU" dirty="0" smtClean="0">
                <a:latin typeface="Arial" pitchFamily="34" charset="0"/>
              </a:rPr>
              <a:t>.  В результате был продемонстрирован рост МВТР активности и снижение хлоридов в потовой жидкости в группе, получающей препарат. </a:t>
            </a:r>
          </a:p>
        </p:txBody>
      </p:sp>
    </p:spTree>
    <p:extLst>
      <p:ext uri="{BB962C8B-B14F-4D97-AF65-F5344CB8AC3E}">
        <p14:creationId xmlns:p14="http://schemas.microsoft.com/office/powerpoint/2010/main" val="427645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558"/>
            <a:fld id="{209140BB-E0F0-4C80-9C23-E5D4936C4F68}" type="slidenum">
              <a:rPr lang="ru-RU" sz="1200"/>
              <a:pPr algn="r" defTabSz="914558"/>
              <a:t>50</a:t>
            </a:fld>
            <a:endParaRPr lang="ru-RU" sz="1200" dirty="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3888573" y="8686800"/>
            <a:ext cx="2936205" cy="39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A4FDD49B-B556-4D64-A84E-99EFFF1F4562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50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888573" y="8686800"/>
            <a:ext cx="2934623" cy="38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48" tIns="46074" rIns="92148" bIns="46074" anchor="b"/>
          <a:lstStyle/>
          <a:p>
            <a:pPr algn="r" defTabSz="448797">
              <a:buSzPct val="100000"/>
              <a:tabLst>
                <a:tab pos="0" algn="l"/>
                <a:tab pos="447254" algn="l"/>
                <a:tab pos="896051" algn="l"/>
                <a:tab pos="1346390" algn="l"/>
                <a:tab pos="1795186" algn="l"/>
                <a:tab pos="2243983" algn="l"/>
                <a:tab pos="2694322" algn="l"/>
                <a:tab pos="3143118" algn="l"/>
                <a:tab pos="3591915" algn="l"/>
                <a:tab pos="4040711" algn="l"/>
                <a:tab pos="4491050" algn="l"/>
                <a:tab pos="4939847" algn="l"/>
                <a:tab pos="5388643" algn="l"/>
                <a:tab pos="5837440" algn="l"/>
                <a:tab pos="6287779" algn="l"/>
                <a:tab pos="6736575" algn="l"/>
                <a:tab pos="7185372" algn="l"/>
                <a:tab pos="7634168" algn="l"/>
                <a:tab pos="8084507" algn="l"/>
                <a:tab pos="8533304" algn="l"/>
                <a:tab pos="8982100" algn="l"/>
              </a:tabLst>
            </a:pPr>
            <a:fld id="{94BFCF88-0D46-4369-8C57-D00FD7DA7DA0}" type="slidenum">
              <a:rPr lang="ru-RU" sz="1200">
                <a:solidFill>
                  <a:srgbClr val="000000"/>
                </a:solidFill>
                <a:latin typeface="Arial Cyr"/>
              </a:rPr>
              <a:pPr algn="r" defTabSz="448797">
                <a:buSzPct val="100000"/>
                <a:tabLst>
                  <a:tab pos="0" algn="l"/>
                  <a:tab pos="447254" algn="l"/>
                  <a:tab pos="896051" algn="l"/>
                  <a:tab pos="1346390" algn="l"/>
                  <a:tab pos="1795186" algn="l"/>
                  <a:tab pos="2243983" algn="l"/>
                  <a:tab pos="2694322" algn="l"/>
                  <a:tab pos="3143118" algn="l"/>
                  <a:tab pos="3591915" algn="l"/>
                  <a:tab pos="4040711" algn="l"/>
                  <a:tab pos="4491050" algn="l"/>
                  <a:tab pos="4939847" algn="l"/>
                  <a:tab pos="5388643" algn="l"/>
                  <a:tab pos="5837440" algn="l"/>
                  <a:tab pos="6287779" algn="l"/>
                  <a:tab pos="6736575" algn="l"/>
                  <a:tab pos="7185372" algn="l"/>
                  <a:tab pos="7634168" algn="l"/>
                  <a:tab pos="8084507" algn="l"/>
                  <a:tab pos="8533304" algn="l"/>
                  <a:tab pos="8982100" algn="l"/>
                </a:tabLst>
              </a:pPr>
              <a:t>50</a:t>
            </a:fld>
            <a:endParaRPr lang="ru-RU" sz="1200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92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7413" y="976313"/>
            <a:ext cx="6503988" cy="4878387"/>
          </a:xfrm>
          <a:ln/>
        </p:spPr>
      </p:sp>
      <p:sp>
        <p:nvSpPr>
          <p:cNvPr id="819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2819" y="4343401"/>
            <a:ext cx="4995977" cy="4045160"/>
          </a:xfrm>
          <a:noFill/>
        </p:spPr>
        <p:txBody>
          <a:bodyPr wrap="none" anchor="ctr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74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2C83F-C77F-431B-A832-3D7A347A5A5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2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2C83F-C77F-431B-A832-3D7A347A5A59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9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2C83F-C77F-431B-A832-3D7A347A5A59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35625" y="6473825"/>
            <a:ext cx="42862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100440" rIns="92160" bIns="46080" anchor="b"/>
          <a:lstStyle/>
          <a:p>
            <a:pPr algn="r" defTabSz="449263">
              <a:lnSpc>
                <a:spcPct val="88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7D74ED-F8E1-4BF0-9215-71CE03088052}" type="slidenum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lnSpc>
                  <a:spcPct val="88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6473825"/>
            <a:ext cx="42862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100440" rIns="92160" bIns="46080" anchor="b"/>
          <a:lstStyle/>
          <a:p>
            <a:pPr defTabSz="449263">
              <a:lnSpc>
                <a:spcPct val="88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42862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100440" rIns="92160" bIns="46080"/>
          <a:lstStyle/>
          <a:p>
            <a:pPr defTabSz="449263">
              <a:lnSpc>
                <a:spcPct val="88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635625" y="0"/>
            <a:ext cx="42862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100440" rIns="92160" bIns="46080"/>
          <a:lstStyle/>
          <a:p>
            <a:pPr algn="r" defTabSz="449263">
              <a:lnSpc>
                <a:spcPct val="88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2478700-8898-4D36-AC25-163A71096B4B}" type="datetime1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lnSpc>
                  <a:spcPct val="88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01.10.2015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70250" y="511175"/>
            <a:ext cx="3408363" cy="2555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Text Box 7"/>
          <p:cNvSpPr>
            <a:spLocks noGrp="1" noChangeArrowheads="1"/>
          </p:cNvSpPr>
          <p:nvPr>
            <p:ph type="body"/>
          </p:nvPr>
        </p:nvSpPr>
        <p:spPr>
          <a:xfrm>
            <a:off x="220663" y="3124200"/>
            <a:ext cx="9501187" cy="3325813"/>
          </a:xfrm>
          <a:noFill/>
          <a:ln/>
        </p:spPr>
        <p:txBody>
          <a:bodyPr lIns="92160" tIns="145800" rIns="92160" bIns="46080"/>
          <a:lstStyle/>
          <a:p>
            <a:pPr defTabSz="449263" eaLnBrk="1" hangingPunct="1">
              <a:lnSpc>
                <a:spcPct val="74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latin typeface="Arial" charset="0"/>
              </a:rPr>
              <a:t>Молекулярные последствия мутаций МВТР</a:t>
            </a:r>
          </a:p>
          <a:p>
            <a:pPr defTabSz="449263" eaLnBrk="1" hangingPunct="1">
              <a:lnSpc>
                <a:spcPct val="74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latin typeface="Arial" charset="0"/>
              </a:rPr>
              <a:t>Мутации в гене МВТР ведут к потере функциональной активности МВТР и могут быть разделены на 5 групп в зависимости от степени нарушения активности белка: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latin typeface="Arial" charset="0"/>
              </a:rPr>
              <a:t>I</a:t>
            </a:r>
            <a:r>
              <a:rPr lang="ru-RU" b="1" smtClean="0">
                <a:latin typeface="Arial" charset="0"/>
              </a:rPr>
              <a:t> класс мутаций:  белок не синтезируется вообще. </a:t>
            </a:r>
            <a:r>
              <a:rPr lang="ru-RU" smtClean="0">
                <a:latin typeface="Arial" charset="0"/>
              </a:rPr>
              <a:t>Примером может служить мутация </a:t>
            </a:r>
            <a:r>
              <a:rPr lang="en-US" sz="1000" smtClean="0">
                <a:latin typeface="Arial" charset="0"/>
              </a:rPr>
              <a:t>G542X</a:t>
            </a:r>
            <a:r>
              <a:rPr lang="ru-RU" smtClean="0">
                <a:latin typeface="Arial" charset="0"/>
              </a:rPr>
              <a:t> (нонсенс мутация), мутация сдвига рамки </a:t>
            </a:r>
            <a:r>
              <a:rPr lang="en-US" sz="1000" smtClean="0">
                <a:latin typeface="Arial" charset="0"/>
              </a:rPr>
              <a:t>394delTT</a:t>
            </a:r>
            <a:r>
              <a:rPr lang="ru-RU" sz="1000" smtClean="0">
                <a:latin typeface="Arial" charset="0"/>
              </a:rPr>
              <a:t>, </a:t>
            </a:r>
            <a:r>
              <a:rPr lang="en-US" sz="1000" smtClean="0">
                <a:latin typeface="Arial" charset="0"/>
              </a:rPr>
              <a:t>Splice junction mutation 1717-1G</a:t>
            </a:r>
            <a:r>
              <a:rPr lang="en-US" sz="1000" smtClean="0">
                <a:latin typeface="Symbol" pitchFamily="18" charset="2"/>
              </a:rPr>
              <a:t></a:t>
            </a:r>
            <a:r>
              <a:rPr lang="en-US" sz="1000" smtClean="0">
                <a:latin typeface="Arial" charset="0"/>
              </a:rPr>
              <a:t>A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 smtClean="0">
                <a:latin typeface="Arial" charset="0"/>
              </a:rPr>
              <a:t>II</a:t>
            </a:r>
            <a:r>
              <a:rPr lang="ru-RU" sz="1000" b="1" smtClean="0">
                <a:latin typeface="Arial" charset="0"/>
              </a:rPr>
              <a:t> класс мутаций ведет к нарушению созревания белка</a:t>
            </a:r>
            <a:r>
              <a:rPr lang="ru-RU" sz="1000" smtClean="0">
                <a:latin typeface="Arial" charset="0"/>
              </a:rPr>
              <a:t>: </a:t>
            </a:r>
            <a:r>
              <a:rPr lang="el-GR" sz="1000" smtClean="0">
                <a:latin typeface="Arial" charset="0"/>
              </a:rPr>
              <a:t>Δ</a:t>
            </a:r>
            <a:r>
              <a:rPr lang="en-US" sz="1000" smtClean="0">
                <a:latin typeface="Arial" charset="0"/>
              </a:rPr>
              <a:t>F508</a:t>
            </a:r>
            <a:r>
              <a:rPr lang="ru-RU" sz="1000" smtClean="0">
                <a:latin typeface="Arial" charset="0"/>
              </a:rPr>
              <a:t>- результат потери фенилаланина в позиции 508 ведет к нарушению созревания МВТР в эндоплазматическом ретикулюме и его внутриклеточной деградации.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smtClean="0">
                <a:latin typeface="Arial" charset="0"/>
              </a:rPr>
              <a:t> </a:t>
            </a:r>
            <a:r>
              <a:rPr lang="en-US" sz="1000" b="1" smtClean="0">
                <a:latin typeface="Arial" charset="0"/>
              </a:rPr>
              <a:t>III</a:t>
            </a:r>
            <a:r>
              <a:rPr lang="ru-RU" sz="1000" b="1" smtClean="0">
                <a:latin typeface="Arial" charset="0"/>
              </a:rPr>
              <a:t>  мутаций</a:t>
            </a:r>
            <a:r>
              <a:rPr lang="en-US" sz="1000" b="1" smtClean="0">
                <a:latin typeface="Arial" charset="0"/>
              </a:rPr>
              <a:t> </a:t>
            </a:r>
            <a:r>
              <a:rPr lang="ru-RU" sz="1000" b="1" smtClean="0">
                <a:latin typeface="Arial" charset="0"/>
              </a:rPr>
              <a:t>блокирует регуляцию функциональной активности</a:t>
            </a:r>
            <a:r>
              <a:rPr lang="ru-RU" sz="1000" smtClean="0">
                <a:latin typeface="Arial" charset="0"/>
              </a:rPr>
              <a:t>: миссенс мутация </a:t>
            </a:r>
            <a:r>
              <a:rPr lang="en-US" sz="1000" smtClean="0">
                <a:latin typeface="Arial" charset="0"/>
              </a:rPr>
              <a:t> G551D</a:t>
            </a:r>
            <a:r>
              <a:rPr lang="ru-RU" sz="1000" smtClean="0">
                <a:latin typeface="Arial" charset="0"/>
              </a:rPr>
              <a:t>.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</a:rPr>
              <a:t>Мутации</a:t>
            </a:r>
            <a:r>
              <a:rPr lang="en-US" sz="1000" b="1" smtClean="0">
                <a:latin typeface="Arial" charset="0"/>
              </a:rPr>
              <a:t> IV</a:t>
            </a:r>
            <a:r>
              <a:rPr lang="ru-RU" sz="1000" b="1" smtClean="0">
                <a:latin typeface="Arial" charset="0"/>
              </a:rPr>
              <a:t> класса вызывают нарушение проводимости МВТР</a:t>
            </a:r>
            <a:r>
              <a:rPr lang="ru-RU" sz="1000" smtClean="0">
                <a:latin typeface="Arial" charset="0"/>
              </a:rPr>
              <a:t>: миссенс-мутация</a:t>
            </a:r>
            <a:r>
              <a:rPr lang="en-US" sz="1000" smtClean="0">
                <a:latin typeface="Arial" charset="0"/>
              </a:rPr>
              <a:t> R117H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smtClean="0">
                <a:latin typeface="Arial" charset="0"/>
              </a:rPr>
              <a:t> </a:t>
            </a:r>
            <a:r>
              <a:rPr lang="en-US" sz="1000" b="1" smtClean="0">
                <a:latin typeface="Arial" charset="0"/>
              </a:rPr>
              <a:t>V </a:t>
            </a:r>
            <a:r>
              <a:rPr lang="ru-RU" sz="1000" b="1" smtClean="0">
                <a:latin typeface="Arial" charset="0"/>
              </a:rPr>
              <a:t>класс мутаций ведет к пониженному уровню синтеза МВТР</a:t>
            </a:r>
            <a:r>
              <a:rPr lang="ru-RU" sz="1000" smtClean="0">
                <a:latin typeface="Arial" charset="0"/>
              </a:rPr>
              <a:t>: примером может служить мутация </a:t>
            </a:r>
            <a:r>
              <a:rPr lang="en-US" sz="1000" smtClean="0">
                <a:latin typeface="Arial" charset="0"/>
              </a:rPr>
              <a:t>A455E</a:t>
            </a:r>
            <a:r>
              <a:rPr lang="ru-RU" sz="1000" smtClean="0">
                <a:latin typeface="Arial" charset="0"/>
              </a:rPr>
              <a:t>,</a:t>
            </a:r>
            <a:r>
              <a:rPr lang="en-US" sz="1000" smtClean="0">
                <a:latin typeface="Arial" charset="0"/>
              </a:rPr>
              <a:t> 3849+10kbC</a:t>
            </a:r>
            <a:r>
              <a:rPr lang="en-US" sz="1000" smtClean="0">
                <a:latin typeface="Symbol" pitchFamily="18" charset="2"/>
              </a:rPr>
              <a:t></a:t>
            </a:r>
            <a:r>
              <a:rPr lang="en-US" sz="1000" smtClean="0">
                <a:latin typeface="Arial" charset="0"/>
              </a:rPr>
              <a:t> T</a:t>
            </a:r>
            <a:r>
              <a:rPr lang="ru-RU" sz="1000" smtClean="0">
                <a:latin typeface="Arial" charset="0"/>
              </a:rPr>
              <a:t>.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</a:rPr>
              <a:t>Выделяют также </a:t>
            </a:r>
            <a:r>
              <a:rPr lang="en-US" sz="1000" b="1" smtClean="0">
                <a:latin typeface="Arial" charset="0"/>
              </a:rPr>
              <a:t>VI</a:t>
            </a:r>
            <a:r>
              <a:rPr lang="ru-RU" sz="1000" b="1" smtClean="0">
                <a:latin typeface="Arial" charset="0"/>
              </a:rPr>
              <a:t> класс мутаций (на данном слайде не представлен)</a:t>
            </a:r>
            <a:r>
              <a:rPr lang="ru-RU" sz="1000" smtClean="0">
                <a:latin typeface="Arial" charset="0"/>
              </a:rPr>
              <a:t>, результатом которых является </a:t>
            </a:r>
            <a:r>
              <a:rPr lang="ru-RU" sz="1000" b="1" smtClean="0">
                <a:latin typeface="Arial" charset="0"/>
              </a:rPr>
              <a:t>неспособность МВТР регулировать функцию других белков.</a:t>
            </a:r>
          </a:p>
          <a:p>
            <a:pPr defTabSz="449263" eaLnBrk="1" hangingPunct="1">
              <a:lnSpc>
                <a:spcPct val="74000"/>
              </a:lnSpc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</a:rPr>
              <a:t>Тип мутации может влиять на фенотипическое проявление заболевания. Например, при мутациях </a:t>
            </a:r>
            <a:r>
              <a:rPr lang="en-US" sz="1000" smtClean="0">
                <a:latin typeface="Arial" charset="0"/>
              </a:rPr>
              <a:t>I, II, </a:t>
            </a:r>
            <a:r>
              <a:rPr lang="ru-RU" sz="1000" smtClean="0">
                <a:latin typeface="Arial" charset="0"/>
              </a:rPr>
              <a:t>и</a:t>
            </a:r>
            <a:r>
              <a:rPr lang="en-US" sz="1000" smtClean="0">
                <a:latin typeface="Arial" charset="0"/>
              </a:rPr>
              <a:t> III </a:t>
            </a:r>
            <a:r>
              <a:rPr lang="ru-RU" sz="1000" smtClean="0">
                <a:latin typeface="Arial" charset="0"/>
              </a:rPr>
              <a:t>класса чаще всего проявляется панкреатическая недостаточность. Класс </a:t>
            </a:r>
            <a:r>
              <a:rPr lang="en-US" sz="1000" smtClean="0">
                <a:latin typeface="Arial" charset="0"/>
              </a:rPr>
              <a:t>IV</a:t>
            </a:r>
            <a:r>
              <a:rPr lang="ru-RU" sz="1000" smtClean="0">
                <a:latin typeface="Arial" charset="0"/>
              </a:rPr>
              <a:t> мутаций обычно характеризуется мягким течением. </a:t>
            </a:r>
          </a:p>
          <a:p>
            <a:pPr defTabSz="449263" eaLnBrk="1" hangingPunct="1">
              <a:lnSpc>
                <a:spcPct val="74000"/>
              </a:lnSpc>
              <a:spcBef>
                <a:spcPts val="3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smtClean="0">
                <a:latin typeface="Arial" charset="0"/>
              </a:rPr>
              <a:t>Vankeerberghen A, Cuppens H, Cassiman JJ. The cystic fibrosis transmembrane conductance regulator: an intriguing protein with pleiotropic functions. </a:t>
            </a:r>
            <a:r>
              <a:rPr lang="en-US" sz="900" i="1" smtClean="0">
                <a:latin typeface="Arial" charset="0"/>
              </a:rPr>
              <a:t>J Cyst Fibros.</a:t>
            </a:r>
            <a:r>
              <a:rPr lang="en-US" sz="900" smtClean="0">
                <a:latin typeface="Arial" charset="0"/>
              </a:rPr>
              <a:t> 2002;1:13-29.</a:t>
            </a:r>
          </a:p>
          <a:p>
            <a:pPr defTabSz="449263" eaLnBrk="1" hangingPunct="1">
              <a:lnSpc>
                <a:spcPct val="74000"/>
              </a:lnSpc>
              <a:spcBef>
                <a:spcPts val="3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smtClean="0">
                <a:latin typeface="Arial" charset="0"/>
              </a:rPr>
              <a:t>Cystic fibrosis mutation database at http://www.genet.sickkids.on.ca/cftr/</a:t>
            </a:r>
          </a:p>
        </p:txBody>
      </p:sp>
    </p:spTree>
    <p:extLst>
      <p:ext uri="{BB962C8B-B14F-4D97-AF65-F5344CB8AC3E}">
        <p14:creationId xmlns:p14="http://schemas.microsoft.com/office/powerpoint/2010/main" val="378909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 txBox="1">
            <a:spLocks noGrp="1" noChangeArrowheads="1"/>
          </p:cNvSpPr>
          <p:nvPr/>
        </p:nvSpPr>
        <p:spPr bwMode="auto">
          <a:xfrm>
            <a:off x="3887788" y="8686800"/>
            <a:ext cx="2957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DDC9A0-16AA-4118-AE2A-279432C6CD51}" type="slidenum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7788" y="8686800"/>
            <a:ext cx="294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9C51A3-5B3B-4154-B759-83624B1CF9F1}" type="slidenum">
              <a:rPr lang="ru-RU" sz="1200">
                <a:solidFill>
                  <a:srgbClr val="000000"/>
                </a:solidFill>
                <a:latin typeface="Arial Cyr" pitchFamily="34" charset="-52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>
              <a:solidFill>
                <a:srgbClr val="000000"/>
              </a:solidFill>
              <a:latin typeface="Arial Cyr" pitchFamily="34" charset="-52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2254250" y="88900"/>
            <a:ext cx="2351088" cy="462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/>
          </p:nvPr>
        </p:nvSpPr>
        <p:spPr>
          <a:xfrm>
            <a:off x="912813" y="4343400"/>
            <a:ext cx="5019675" cy="409416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656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C6E348-4273-4AA5-B5A7-BFF7ED66367A}" type="slidenum">
              <a:rPr lang="ru-RU"/>
              <a:pPr/>
              <a:t>23</a:t>
            </a:fld>
            <a:endParaRPr lang="ru-RU"/>
          </a:p>
        </p:txBody>
      </p:sp>
      <p:sp>
        <p:nvSpPr>
          <p:cNvPr id="813058" name="Text Box 2"/>
          <p:cNvSpPr txBox="1">
            <a:spLocks noChangeArrowheads="1"/>
          </p:cNvSpPr>
          <p:nvPr/>
        </p:nvSpPr>
        <p:spPr bwMode="auto">
          <a:xfrm>
            <a:off x="3268663" y="66675"/>
            <a:ext cx="3408362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30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323975" y="3236913"/>
            <a:ext cx="7269163" cy="304165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0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8303E-3E1D-44A8-AB94-92CFDA04031E}" type="slidenum">
              <a:rPr lang="ru-RU"/>
              <a:pPr/>
              <a:t>24</a:t>
            </a:fld>
            <a:endParaRPr lang="ru-RU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4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C4BC-796F-4551-AD31-AA1CE56C6D96}" type="slidenum">
              <a:rPr lang="ru-RU"/>
              <a:pPr/>
              <a:t>25</a:t>
            </a:fld>
            <a:endParaRPr lang="ru-RU"/>
          </a:p>
        </p:txBody>
      </p:sp>
      <p:sp>
        <p:nvSpPr>
          <p:cNvPr id="173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6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28D8-64AD-4B69-8475-4DE3C5BEAA34}" type="slidenum">
              <a:rPr lang="ru-RU"/>
              <a:pPr/>
              <a:t>26</a:t>
            </a:fld>
            <a:endParaRPr lang="ru-RU"/>
          </a:p>
        </p:txBody>
      </p:sp>
      <p:sp>
        <p:nvSpPr>
          <p:cNvPr id="175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2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DBCB2-2EB5-45F7-A994-53FA149D2B49}" type="slidenum">
              <a:rPr lang="ru-RU"/>
              <a:pPr/>
              <a:t>27</a:t>
            </a:fld>
            <a:endParaRPr lang="ru-RU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9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5DC4-6ADC-45B3-9B32-06A549755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C8E4-B390-459A-BE68-6715390C3541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9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4E99-51DC-4F4C-8820-21F715D23AE4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3214-9462-461A-8E63-65C78EB6C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ld.smed.ru/guides/43599/docto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smed.ru/guides/43940/doctor/" TargetMode="External"/><Relationship Id="rId2" Type="http://schemas.openxmlformats.org/officeDocument/2006/relationships/hyperlink" Target="http://old.smed.ru/guides/43599/doc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smed.ru/guides/6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multitran.ru/c/m.exe?t=4313121_2_1&amp;s1=CFTR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tran.ru/c/m.exe?t=6035036_2_1&amp;s1=asparagine%20transferase" TargetMode="External"/><Relationship Id="rId2" Type="http://schemas.openxmlformats.org/officeDocument/2006/relationships/hyperlink" Target="http://www.multitran.ru/c/m.exe?t=3457447_2_1&amp;s1=alanine%20aminotransferase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NWkxsiC3scCFcfycgodK78Hkw&amp;url=http://www.ischoolguide.com/articles/16722/20150703/cystic-fibrosis-drug.htm&amp;psig=AFQjCNHhDKsfC2qmTzwW59dE3-6YXjSABw&amp;ust=1441478050830428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www.google.ru/url?sa=i&amp;rct=j&amp;q=&amp;esrc=s&amp;source=images&amp;cd=&amp;ved=0CAcQjRxqFQoTCNWkxsiC3scCFcfycgodK78Hkw&amp;url=http://www.ischoolguide.com/articles/16722/20150703/cystic-fibrosis-drug.htm&amp;psig=AFQjCNHhDKsfC2qmTzwW59dE3-6YXjSABw&amp;ust=1441478050830428&amp;cad=rj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google.ru/url?sa=i&amp;rct=j&amp;q=&amp;esrc=s&amp;source=images&amp;cd=&amp;cad=rja&amp;uact=8&amp;ved=0CAcQjRxqFQoTCLWZq-OE3scCFSrzcgodOMIHRg&amp;url=https://twitter.com/hashtag/kalydeco&amp;psig=AFQjCNG4XCLBi2ce79GUwyzPYTDOSQaCJQ&amp;ust=1441478705063124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ru/url?sa=i&amp;rct=j&amp;q=&amp;esrc=s&amp;source=images&amp;cd=&amp;ved=0CAcQjRxqFQoTCK_iorKC3scCFUpzcgoduegAGw&amp;url=http://musings.beingcindy.com/&amp;psig=AFQjCNHhDKsfC2qmTzwW59dE3-6YXjSABw&amp;ust=144147805083042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833" y="2346266"/>
            <a:ext cx="5688632" cy="39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9833" y="260648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Диагностика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муковисцидоза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инновационные методы терапии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                Профессор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Е.И.Кондратьева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ФБГУ МГНЦ Москва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211669"/>
            <a:ext cx="310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Пятигорск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11 сентября 2015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8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ТЕСТ НА ИРТ – нерешенные проблемы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35292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smtClean="0"/>
              <a:t>У 5-10 новорожденных из 1000 – </a:t>
            </a:r>
            <a:r>
              <a:rPr lang="ru-RU" sz="1600" dirty="0" err="1" smtClean="0">
                <a:solidFill>
                  <a:schemeClr val="hlink"/>
                </a:solidFill>
              </a:rPr>
              <a:t>неонатальная</a:t>
            </a:r>
            <a:r>
              <a:rPr lang="ru-RU" sz="1600" dirty="0" smtClean="0">
                <a:solidFill>
                  <a:schemeClr val="hlink"/>
                </a:solidFill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</a:rPr>
              <a:t>гипертрипсиногенемия</a:t>
            </a:r>
            <a:r>
              <a:rPr lang="ru-RU" sz="16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smtClean="0"/>
              <a:t>Тест 4-5 день, </a:t>
            </a:r>
            <a:r>
              <a:rPr lang="ru-RU" sz="1600" dirty="0" err="1" smtClean="0"/>
              <a:t>Ретест</a:t>
            </a:r>
            <a:r>
              <a:rPr lang="ru-RU" sz="1600" dirty="0" smtClean="0"/>
              <a:t> проводится не позднее 8 недель (</a:t>
            </a:r>
            <a:r>
              <a:rPr lang="ru-RU" sz="1600" b="1" dirty="0" smtClean="0">
                <a:solidFill>
                  <a:schemeClr val="hlink"/>
                </a:solidFill>
              </a:rPr>
              <a:t>оптимально 21-28 день жизни</a:t>
            </a:r>
            <a:r>
              <a:rPr lang="ru-RU" sz="1600" dirty="0" smtClean="0">
                <a:solidFill>
                  <a:schemeClr val="hlink"/>
                </a:solidFill>
              </a:rPr>
              <a:t>)</a:t>
            </a:r>
            <a:endParaRPr lang="en-US" sz="1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smtClean="0"/>
              <a:t>Несоблюдение сроков забора – </a:t>
            </a:r>
            <a:r>
              <a:rPr lang="ru-RU" sz="1600" dirty="0" smtClean="0">
                <a:solidFill>
                  <a:schemeClr val="hlink"/>
                </a:solidFill>
              </a:rPr>
              <a:t>ошибки диагностики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smtClean="0"/>
              <a:t>ИРТ не стабилен в образцах крови при хранении (макс. 14 дней) -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err="1" smtClean="0"/>
              <a:t>Мекониальный</a:t>
            </a:r>
            <a:r>
              <a:rPr lang="ru-RU" sz="1600" dirty="0" smtClean="0"/>
              <a:t> </a:t>
            </a:r>
            <a:r>
              <a:rPr lang="ru-RU" sz="1600" dirty="0" err="1" smtClean="0"/>
              <a:t>илеус</a:t>
            </a:r>
            <a:r>
              <a:rPr lang="ru-RU" sz="1600" dirty="0" smtClean="0"/>
              <a:t>, </a:t>
            </a:r>
            <a:r>
              <a:rPr lang="ru-RU" sz="1600" dirty="0" err="1" smtClean="0"/>
              <a:t>гиперэхогенный</a:t>
            </a:r>
            <a:r>
              <a:rPr lang="ru-RU" sz="1600" dirty="0" smtClean="0"/>
              <a:t> кишечник плода во </a:t>
            </a:r>
            <a:r>
              <a:rPr lang="en-US" sz="1600" dirty="0" smtClean="0"/>
              <a:t>II</a:t>
            </a:r>
            <a:r>
              <a:rPr lang="ru-RU" sz="1600" dirty="0" smtClean="0"/>
              <a:t> триместре </a:t>
            </a:r>
            <a:r>
              <a:rPr lang="ru-RU" sz="1600" b="1" dirty="0" smtClean="0">
                <a:solidFill>
                  <a:schemeClr val="hlink"/>
                </a:solidFill>
              </a:rPr>
              <a:t>требуют обследования на МВ независимо от программы скрининга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dirty="0" smtClean="0"/>
              <a:t>ИРТ повышается у новорожденных не только при МВ (</a:t>
            </a:r>
            <a:r>
              <a:rPr lang="ru-RU" sz="1600" dirty="0" err="1" smtClean="0"/>
              <a:t>трисомия</a:t>
            </a:r>
            <a:r>
              <a:rPr lang="ru-RU" sz="1600" dirty="0" smtClean="0"/>
              <a:t> 13 и 18, почечная недостаточность, внутриутробная инфекция, атрезия кишечника, несахарный почечный диабет, новорожденные </a:t>
            </a:r>
            <a:r>
              <a:rPr lang="ru-RU" sz="1600" dirty="0" err="1" smtClean="0"/>
              <a:t>северо-африканского</a:t>
            </a:r>
            <a:r>
              <a:rPr lang="ru-RU" sz="1600" dirty="0" smtClean="0"/>
              <a:t> и </a:t>
            </a:r>
            <a:r>
              <a:rPr lang="ru-RU" sz="1600" dirty="0" err="1" smtClean="0"/>
              <a:t>афро-американского</a:t>
            </a:r>
            <a:r>
              <a:rPr lang="ru-RU" sz="1600" dirty="0" smtClean="0"/>
              <a:t> происхождения, </a:t>
            </a:r>
            <a:r>
              <a:rPr lang="ru-RU" sz="1600" u="sng" dirty="0" smtClean="0"/>
              <a:t>гетерозиготные носители мутаций МВТР</a:t>
            </a:r>
            <a:r>
              <a:rPr lang="ru-RU" sz="1600" dirty="0" smtClean="0"/>
              <a:t>?)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hlink"/>
                </a:solidFill>
              </a:rPr>
              <a:t>Ложноотрицательный результат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мекониальном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илеусе</a:t>
            </a:r>
            <a:r>
              <a:rPr lang="ru-RU" sz="1600" dirty="0" smtClean="0"/>
              <a:t>, недоношенности, гемотрансфузиях, вирусной инфекции </a:t>
            </a:r>
          </a:p>
        </p:txBody>
      </p:sp>
    </p:spTree>
    <p:extLst>
      <p:ext uri="{BB962C8B-B14F-4D97-AF65-F5344CB8AC3E}">
        <p14:creationId xmlns:p14="http://schemas.microsoft.com/office/powerpoint/2010/main" val="220547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663575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2400" dirty="0">
                <a:latin typeface="Verdana" pitchFamily="34" charset="0"/>
              </a:rPr>
              <a:t>Интерпретация </a:t>
            </a:r>
            <a:r>
              <a:rPr lang="ru-RU" sz="2400" dirty="0" smtClean="0">
                <a:latin typeface="Verdana" pitchFamily="34" charset="0"/>
              </a:rPr>
              <a:t>результатов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</a:rPr>
              <a:t>потового </a:t>
            </a:r>
            <a:r>
              <a:rPr lang="ru-RU" sz="2400" dirty="0">
                <a:latin typeface="Verdana" pitchFamily="34" charset="0"/>
              </a:rPr>
              <a:t>теста</a:t>
            </a:r>
          </a:p>
        </p:txBody>
      </p:sp>
      <p:graphicFrame>
        <p:nvGraphicFramePr>
          <p:cNvPr id="110624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1370117"/>
              </p:ext>
            </p:extLst>
          </p:nvPr>
        </p:nvGraphicFramePr>
        <p:xfrm>
          <a:off x="174625" y="1268760"/>
          <a:ext cx="8766175" cy="4248151"/>
        </p:xfrm>
        <a:graphic>
          <a:graphicData uri="http://schemas.openxmlformats.org/drawingml/2006/table">
            <a:tbl>
              <a:tblPr/>
              <a:tblGrid>
                <a:gridCol w="2813199"/>
                <a:gridCol w="1152128"/>
                <a:gridCol w="2097336"/>
                <a:gridCol w="2703512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ммоль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/л)</a:t>
                      </a:r>
                    </a:p>
                  </a:txBody>
                  <a:tcPr marT="45726" marB="45726" anchor="ctr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Норма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Пограничный 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Положительный 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195"/>
                      </a:schemeClr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Классический метод (по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Гибсону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-Куку)</a:t>
                      </a:r>
                    </a:p>
                  </a:txBody>
                  <a:tcPr marT="45726" marB="45726" anchor="ctr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&lt;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40-59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≥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Но не выше 160 ммоль/л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Дети до 6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мес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anchor="ctr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≤ 29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30-59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Определение проводимости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Макродакт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,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Нанодакт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T="45726" marB="45726" anchor="ctr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&lt; 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&lt;50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60-80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(50-80)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&gt;80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Но не выше 170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ммоль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/л</a:t>
                      </a: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45" name="Text Box 25"/>
          <p:cNvSpPr txBox="1">
            <a:spLocks noChangeArrowheads="1"/>
          </p:cNvSpPr>
          <p:nvPr/>
        </p:nvSpPr>
        <p:spPr bwMode="auto">
          <a:xfrm>
            <a:off x="1812925" y="1027113"/>
            <a:ext cx="184150" cy="3667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2846" name="Text Box 31"/>
          <p:cNvSpPr txBox="1">
            <a:spLocks noChangeArrowheads="1"/>
          </p:cNvSpPr>
          <p:nvPr/>
        </p:nvSpPr>
        <p:spPr bwMode="auto">
          <a:xfrm>
            <a:off x="131763" y="6237312"/>
            <a:ext cx="875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Verdana" pitchFamily="34" charset="0"/>
              </a:rPr>
              <a:t>Оптимально сочетание классического и экспресс-метода!</a:t>
            </a:r>
          </a:p>
        </p:txBody>
      </p:sp>
    </p:spTree>
    <p:extLst>
      <p:ext uri="{BB962C8B-B14F-4D97-AF65-F5344CB8AC3E}">
        <p14:creationId xmlns:p14="http://schemas.microsoft.com/office/powerpoint/2010/main" val="154166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513382" y="188640"/>
            <a:ext cx="7061200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190500" algn="ctr">
              <a:defRPr/>
            </a:pPr>
            <a:r>
              <a:rPr lang="ru-RU" sz="1400" b="1" dirty="0">
                <a:solidFill>
                  <a:schemeClr val="tx2"/>
                </a:solidFill>
                <a:latin typeface="+mj-lt"/>
              </a:rPr>
              <a:t>АНАЛИЗ КРОВИ НА ИРТ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190500" algn="ctr">
              <a:defRPr/>
            </a:pPr>
            <a:r>
              <a:rPr lang="ru-RU" sz="1400" b="1" dirty="0">
                <a:solidFill>
                  <a:schemeClr val="tx2"/>
                </a:solidFill>
                <a:latin typeface="+mj-lt"/>
              </a:rPr>
              <a:t>(доношенные – 4-5 день, недоношенные – 7-8 день)</a:t>
            </a:r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6999378" y="1109990"/>
            <a:ext cx="18907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190500">
              <a:defRPr/>
            </a:pPr>
            <a:r>
              <a:rPr lang="ru-RU" sz="1400" b="1" dirty="0">
                <a:latin typeface="+mj-lt"/>
              </a:rPr>
              <a:t>ИРТ</a:t>
            </a:r>
            <a:r>
              <a:rPr lang="en-US" sz="1400" b="1" dirty="0">
                <a:latin typeface="+mj-lt"/>
              </a:rPr>
              <a:t>&lt;70</a:t>
            </a:r>
            <a:r>
              <a:rPr lang="ru-RU" sz="1400" b="1" dirty="0">
                <a:latin typeface="+mj-lt"/>
              </a:rPr>
              <a:t> (</a:t>
            </a:r>
            <a:r>
              <a:rPr lang="ru-RU" sz="1400" b="1" dirty="0">
                <a:solidFill>
                  <a:schemeClr val="hlink"/>
                </a:solidFill>
                <a:latin typeface="+mj-lt"/>
              </a:rPr>
              <a:t>65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b="1" dirty="0" err="1">
                <a:latin typeface="+mj-lt"/>
              </a:rPr>
              <a:t>нг</a:t>
            </a:r>
            <a:r>
              <a:rPr lang="ru-RU" sz="1400" b="1" dirty="0">
                <a:latin typeface="+mj-lt"/>
              </a:rPr>
              <a:t>/мл</a:t>
            </a:r>
            <a:r>
              <a:rPr lang="en-US" sz="1400" b="1" dirty="0">
                <a:latin typeface="+mj-lt"/>
              </a:rPr>
              <a:t>– </a:t>
            </a:r>
            <a:endParaRPr lang="ru-RU" sz="1400" b="1" dirty="0">
              <a:latin typeface="+mj-lt"/>
            </a:endParaRPr>
          </a:p>
          <a:p>
            <a:pPr marL="190500">
              <a:defRPr/>
            </a:pPr>
            <a:r>
              <a:rPr lang="ru-RU" sz="1400" b="1" dirty="0">
                <a:latin typeface="+mj-lt"/>
              </a:rPr>
              <a:t>норма</a:t>
            </a: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493713" y="3030538"/>
            <a:ext cx="292735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 dirty="0">
                <a:latin typeface="+mj-lt"/>
              </a:rPr>
              <a:t>ИРТ</a:t>
            </a:r>
            <a:r>
              <a:rPr lang="en-US" sz="1400" b="1" u="sng" dirty="0">
                <a:latin typeface="+mj-lt"/>
              </a:rPr>
              <a:t>&gt;</a:t>
            </a:r>
            <a:r>
              <a:rPr lang="ru-RU" sz="1400" b="1" dirty="0">
                <a:latin typeface="+mj-lt"/>
              </a:rPr>
              <a:t>4</a:t>
            </a:r>
            <a:r>
              <a:rPr lang="en-US" sz="1400" b="1" dirty="0">
                <a:latin typeface="+mj-lt"/>
              </a:rPr>
              <a:t>0 </a:t>
            </a:r>
            <a:r>
              <a:rPr lang="ru-RU" sz="1400" b="1" dirty="0" err="1">
                <a:latin typeface="+mj-lt"/>
              </a:rPr>
              <a:t>нг</a:t>
            </a:r>
            <a:r>
              <a:rPr lang="ru-RU" sz="1400" b="1" dirty="0">
                <a:latin typeface="+mj-lt"/>
              </a:rPr>
              <a:t>/мл</a:t>
            </a:r>
            <a:endParaRPr lang="en-US" sz="1400" b="1" dirty="0">
              <a:latin typeface="+mj-lt"/>
            </a:endParaRPr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3422650" y="3048000"/>
            <a:ext cx="2874963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tx2"/>
                </a:solidFill>
                <a:latin typeface="+mj-lt"/>
              </a:rPr>
              <a:t>ПОТОВАЯ ПРОБА</a:t>
            </a:r>
          </a:p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Нанодакт норма </a:t>
            </a:r>
            <a:r>
              <a:rPr lang="en-US" sz="1400" b="1">
                <a:solidFill>
                  <a:schemeClr val="hlink"/>
                </a:solidFill>
                <a:latin typeface="+mj-lt"/>
              </a:rPr>
              <a:t>&lt;50</a:t>
            </a:r>
            <a:r>
              <a:rPr lang="ru-RU" sz="1400" b="1">
                <a:solidFill>
                  <a:schemeClr val="hlink"/>
                </a:solidFill>
                <a:latin typeface="+mj-lt"/>
              </a:rPr>
              <a:t> ммоль/л, не не выше 170 ммоль/л</a:t>
            </a:r>
          </a:p>
          <a:p>
            <a:pPr marL="190500">
              <a:defRPr/>
            </a:pPr>
            <a:endParaRPr lang="ru-RU" sz="14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3797300" y="4851400"/>
            <a:ext cx="3746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>
            <a:lvl1pPr marL="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3563938" y="2924175"/>
            <a:ext cx="2717800" cy="936625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596900" y="2997200"/>
            <a:ext cx="2222500" cy="4572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5768975" y="1897087"/>
            <a:ext cx="2619375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 algn="ctr">
              <a:defRPr/>
            </a:pPr>
            <a:r>
              <a:rPr lang="ru-RU" sz="1400" b="1">
                <a:latin typeface="+mj-lt"/>
              </a:rPr>
              <a:t>ИРТ ≥70 (</a:t>
            </a:r>
            <a:r>
              <a:rPr lang="ru-RU" sz="1400" b="1">
                <a:solidFill>
                  <a:schemeClr val="hlink"/>
                </a:solidFill>
                <a:latin typeface="+mj-lt"/>
              </a:rPr>
              <a:t>65</a:t>
            </a:r>
            <a:r>
              <a:rPr lang="ru-RU" sz="1400" b="1">
                <a:latin typeface="+mj-lt"/>
              </a:rPr>
              <a:t>) нг</a:t>
            </a:r>
            <a:r>
              <a:rPr lang="en-US" sz="1400" b="1">
                <a:latin typeface="+mj-lt"/>
              </a:rPr>
              <a:t>/</a:t>
            </a:r>
            <a:r>
              <a:rPr lang="ru-RU" sz="1400" b="1">
                <a:latin typeface="+mj-lt"/>
              </a:rPr>
              <a:t>мл</a:t>
            </a:r>
          </a:p>
        </p:txBody>
      </p:sp>
      <p:sp>
        <p:nvSpPr>
          <p:cNvPr id="565259" name="Text Box 11"/>
          <p:cNvSpPr txBox="1">
            <a:spLocks noChangeArrowheads="1"/>
          </p:cNvSpPr>
          <p:nvPr/>
        </p:nvSpPr>
        <p:spPr bwMode="auto">
          <a:xfrm>
            <a:off x="2387600" y="2422525"/>
            <a:ext cx="361315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latin typeface="+mj-lt"/>
              </a:rPr>
              <a:t>ИРТ </a:t>
            </a:r>
            <a:r>
              <a:rPr lang="en-US" sz="1400" b="1">
                <a:latin typeface="+mj-lt"/>
              </a:rPr>
              <a:t>&lt;</a:t>
            </a:r>
            <a:r>
              <a:rPr lang="ru-RU" sz="1400" b="1">
                <a:latin typeface="+mj-lt"/>
              </a:rPr>
              <a:t>4</a:t>
            </a:r>
            <a:r>
              <a:rPr lang="en-US" sz="1400" b="1">
                <a:latin typeface="+mj-lt"/>
              </a:rPr>
              <a:t>0</a:t>
            </a:r>
            <a:r>
              <a:rPr lang="ru-RU" sz="1400" b="1">
                <a:latin typeface="+mj-lt"/>
              </a:rPr>
              <a:t> нг/мл</a:t>
            </a:r>
            <a:r>
              <a:rPr lang="en-US" sz="1400" b="1">
                <a:latin typeface="+mj-lt"/>
              </a:rPr>
              <a:t> - </a:t>
            </a:r>
            <a:r>
              <a:rPr lang="ru-RU" sz="1400" b="1">
                <a:latin typeface="+mj-lt"/>
              </a:rPr>
              <a:t>норма</a:t>
            </a:r>
          </a:p>
        </p:txBody>
      </p:sp>
      <p:sp>
        <p:nvSpPr>
          <p:cNvPr id="164875" name="Line 12"/>
          <p:cNvSpPr>
            <a:spLocks noChangeShapeType="1"/>
          </p:cNvSpPr>
          <p:nvPr/>
        </p:nvSpPr>
        <p:spPr bwMode="auto">
          <a:xfrm>
            <a:off x="1816100" y="2603500"/>
            <a:ext cx="736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>
            <a:off x="1739900" y="2349500"/>
            <a:ext cx="12700" cy="596900"/>
          </a:xfrm>
          <a:prstGeom prst="line">
            <a:avLst/>
          </a:prstGeom>
          <a:noFill/>
          <a:ln w="15875">
            <a:solidFill>
              <a:srgbClr val="CC0099"/>
            </a:solidFill>
            <a:round/>
            <a:headEnd/>
            <a:tailEnd type="triangle" w="lg" len="lg"/>
          </a:ln>
          <a:effectLst>
            <a:prstShdw prst="shdw17" dist="17961" dir="2700000">
              <a:srgbClr val="CC0099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64877" name="Line 14"/>
          <p:cNvSpPr>
            <a:spLocks noChangeShapeType="1"/>
          </p:cNvSpPr>
          <p:nvPr/>
        </p:nvSpPr>
        <p:spPr bwMode="auto">
          <a:xfrm>
            <a:off x="6275288" y="1397000"/>
            <a:ext cx="889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5263" name="Line 15"/>
          <p:cNvSpPr>
            <a:spLocks noChangeShapeType="1"/>
          </p:cNvSpPr>
          <p:nvPr/>
        </p:nvSpPr>
        <p:spPr bwMode="auto">
          <a:xfrm>
            <a:off x="6084888" y="1112416"/>
            <a:ext cx="0" cy="660400"/>
          </a:xfrm>
          <a:prstGeom prst="line">
            <a:avLst/>
          </a:prstGeom>
          <a:noFill/>
          <a:ln w="15875">
            <a:solidFill>
              <a:srgbClr val="CC0099"/>
            </a:solidFill>
            <a:round/>
            <a:headEnd/>
            <a:tailEnd type="triangle" w="lg" len="lg"/>
          </a:ln>
          <a:effectLst>
            <a:prstShdw prst="shdw17" dist="17961" dir="2700000">
              <a:srgbClr val="CC0099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64" name="Text Box 16"/>
          <p:cNvSpPr txBox="1">
            <a:spLocks noChangeArrowheads="1"/>
          </p:cNvSpPr>
          <p:nvPr/>
        </p:nvSpPr>
        <p:spPr bwMode="auto">
          <a:xfrm>
            <a:off x="1009650" y="1844675"/>
            <a:ext cx="4138613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2"/>
                </a:solidFill>
                <a:latin typeface="+mj-lt"/>
              </a:rPr>
              <a:t>РЕТЕСТ ИРТ - 21-28 день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5937250" y="1908572"/>
            <a:ext cx="2451100" cy="3683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66" name="Rectangle 18"/>
          <p:cNvSpPr>
            <a:spLocks noChangeArrowheads="1"/>
          </p:cNvSpPr>
          <p:nvPr/>
        </p:nvSpPr>
        <p:spPr bwMode="auto">
          <a:xfrm>
            <a:off x="1223963" y="1773238"/>
            <a:ext cx="3779837" cy="4572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67" name="Line 19"/>
          <p:cNvSpPr>
            <a:spLocks noChangeShapeType="1"/>
          </p:cNvSpPr>
          <p:nvPr/>
        </p:nvSpPr>
        <p:spPr bwMode="auto">
          <a:xfrm flipH="1">
            <a:off x="5130800" y="1989138"/>
            <a:ext cx="736600" cy="0"/>
          </a:xfrm>
          <a:prstGeom prst="line">
            <a:avLst/>
          </a:prstGeom>
          <a:noFill/>
          <a:ln w="22225" cmpd="dbl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68" name="Line 20"/>
          <p:cNvSpPr>
            <a:spLocks noChangeShapeType="1"/>
          </p:cNvSpPr>
          <p:nvPr/>
        </p:nvSpPr>
        <p:spPr bwMode="auto">
          <a:xfrm>
            <a:off x="2895600" y="3225800"/>
            <a:ext cx="609600" cy="0"/>
          </a:xfrm>
          <a:prstGeom prst="line">
            <a:avLst/>
          </a:prstGeom>
          <a:noFill/>
          <a:ln w="19050" cmpd="dbl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69" name="Text Box 21"/>
          <p:cNvSpPr txBox="1">
            <a:spLocks noChangeArrowheads="1"/>
          </p:cNvSpPr>
          <p:nvPr/>
        </p:nvSpPr>
        <p:spPr bwMode="auto">
          <a:xfrm>
            <a:off x="355600" y="3856038"/>
            <a:ext cx="254635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latin typeface="+mj-lt"/>
              </a:rPr>
              <a:t>Отрицательная </a:t>
            </a:r>
          </a:p>
        </p:txBody>
      </p:sp>
      <p:sp>
        <p:nvSpPr>
          <p:cNvPr id="565270" name="Text Box 22"/>
          <p:cNvSpPr txBox="1">
            <a:spLocks noChangeArrowheads="1"/>
          </p:cNvSpPr>
          <p:nvPr/>
        </p:nvSpPr>
        <p:spPr bwMode="auto">
          <a:xfrm>
            <a:off x="152400" y="4437063"/>
            <a:ext cx="325755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Наблюдение по м</a:t>
            </a:r>
            <a:r>
              <a:rPr lang="en-US" sz="1400" b="1">
                <a:solidFill>
                  <a:schemeClr val="hlink"/>
                </a:solidFill>
                <a:latin typeface="+mj-lt"/>
              </a:rPr>
              <a:t>/</a:t>
            </a:r>
            <a:r>
              <a:rPr lang="ru-RU" sz="1400" b="1">
                <a:solidFill>
                  <a:schemeClr val="hlink"/>
                </a:solidFill>
                <a:latin typeface="+mj-lt"/>
              </a:rPr>
              <a:t>ж Консультация в 1 год</a:t>
            </a:r>
          </a:p>
        </p:txBody>
      </p:sp>
      <p:sp>
        <p:nvSpPr>
          <p:cNvPr id="164886" name="Line 23"/>
          <p:cNvSpPr>
            <a:spLocks noChangeShapeType="1"/>
          </p:cNvSpPr>
          <p:nvPr/>
        </p:nvSpPr>
        <p:spPr bwMode="auto">
          <a:xfrm flipH="1">
            <a:off x="2195513" y="3789363"/>
            <a:ext cx="1270000" cy="330200"/>
          </a:xfrm>
          <a:prstGeom prst="lin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 type="triangle" w="lg" len="lg"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3706813" y="4216400"/>
            <a:ext cx="262255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latin typeface="+mj-lt"/>
              </a:rPr>
              <a:t>Пограничная </a:t>
            </a:r>
          </a:p>
          <a:p>
            <a:pPr marL="190500">
              <a:defRPr/>
            </a:pPr>
            <a:endParaRPr lang="ru-RU" sz="1400" b="1">
              <a:latin typeface="+mj-lt"/>
            </a:endParaRPr>
          </a:p>
        </p:txBody>
      </p:sp>
      <p:sp>
        <p:nvSpPr>
          <p:cNvPr id="565273" name="Rectangle 25"/>
          <p:cNvSpPr>
            <a:spLocks noChangeArrowheads="1"/>
          </p:cNvSpPr>
          <p:nvPr/>
        </p:nvSpPr>
        <p:spPr bwMode="auto">
          <a:xfrm>
            <a:off x="6413500" y="3963988"/>
            <a:ext cx="29337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latin typeface="+mj-lt"/>
              </a:rPr>
              <a:t>Положительная</a:t>
            </a:r>
          </a:p>
          <a:p>
            <a:pPr marL="190500">
              <a:defRPr/>
            </a:pPr>
            <a:endParaRPr lang="en-US" sz="1400" b="1">
              <a:latin typeface="+mj-lt"/>
            </a:endParaRPr>
          </a:p>
        </p:txBody>
      </p:sp>
      <p:sp>
        <p:nvSpPr>
          <p:cNvPr id="565274" name="Rectangle 26"/>
          <p:cNvSpPr>
            <a:spLocks noChangeArrowheads="1"/>
          </p:cNvSpPr>
          <p:nvPr/>
        </p:nvSpPr>
        <p:spPr bwMode="auto">
          <a:xfrm>
            <a:off x="3559175" y="5048250"/>
            <a:ext cx="2874963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tx2"/>
                </a:solidFill>
                <a:latin typeface="+mj-lt"/>
              </a:rPr>
              <a:t>ДНК - АНАЛИЗ</a:t>
            </a:r>
          </a:p>
        </p:txBody>
      </p:sp>
      <p:sp>
        <p:nvSpPr>
          <p:cNvPr id="565275" name="Rectangle 27"/>
          <p:cNvSpPr>
            <a:spLocks noChangeArrowheads="1"/>
          </p:cNvSpPr>
          <p:nvPr/>
        </p:nvSpPr>
        <p:spPr bwMode="auto">
          <a:xfrm>
            <a:off x="3771900" y="4983163"/>
            <a:ext cx="2273300" cy="5334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76" name="Text Box 28"/>
          <p:cNvSpPr txBox="1">
            <a:spLocks noChangeArrowheads="1"/>
          </p:cNvSpPr>
          <p:nvPr/>
        </p:nvSpPr>
        <p:spPr bwMode="auto">
          <a:xfrm>
            <a:off x="6969125" y="5937250"/>
            <a:ext cx="63511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МВ</a:t>
            </a:r>
            <a:endParaRPr lang="en-US" sz="1400" b="1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65277" name="Text Box 29"/>
          <p:cNvSpPr txBox="1">
            <a:spLocks noChangeArrowheads="1"/>
          </p:cNvSpPr>
          <p:nvPr/>
        </p:nvSpPr>
        <p:spPr bwMode="auto">
          <a:xfrm>
            <a:off x="6850063" y="4724400"/>
            <a:ext cx="1178784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2 мутации</a:t>
            </a:r>
            <a:endParaRPr lang="en-US" sz="1400" b="1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65278" name="Text Box 30"/>
          <p:cNvSpPr txBox="1">
            <a:spLocks noChangeArrowheads="1"/>
          </p:cNvSpPr>
          <p:nvPr/>
        </p:nvSpPr>
        <p:spPr bwMode="auto">
          <a:xfrm>
            <a:off x="6862763" y="5373688"/>
            <a:ext cx="1169166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1 мутация</a:t>
            </a:r>
            <a:endParaRPr lang="en-US" sz="1400" b="1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65279" name="Text Box 31"/>
          <p:cNvSpPr txBox="1">
            <a:spLocks noChangeArrowheads="1"/>
          </p:cNvSpPr>
          <p:nvPr/>
        </p:nvSpPr>
        <p:spPr bwMode="auto">
          <a:xfrm>
            <a:off x="796925" y="5229225"/>
            <a:ext cx="1844675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190500">
              <a:defRPr/>
            </a:pPr>
            <a:r>
              <a:rPr lang="ru-RU" sz="1600" b="1">
                <a:latin typeface="Verdana" pitchFamily="34" charset="0"/>
              </a:rPr>
              <a:t>Нет мутаций</a:t>
            </a:r>
            <a:endParaRPr lang="en-US" sz="1600" b="1">
              <a:latin typeface="Verdana" pitchFamily="34" charset="0"/>
            </a:endParaRPr>
          </a:p>
        </p:txBody>
      </p:sp>
      <p:sp>
        <p:nvSpPr>
          <p:cNvPr id="565280" name="Oval 32"/>
          <p:cNvSpPr>
            <a:spLocks noChangeArrowheads="1"/>
          </p:cNvSpPr>
          <p:nvPr/>
        </p:nvSpPr>
        <p:spPr bwMode="auto">
          <a:xfrm>
            <a:off x="6337300" y="3390900"/>
            <a:ext cx="2489200" cy="3276600"/>
          </a:xfrm>
          <a:prstGeom prst="ellipse">
            <a:avLst/>
          </a:prstGeom>
          <a:noFill/>
          <a:ln w="19050" cmpd="dbl">
            <a:solidFill>
              <a:srgbClr val="CC0099"/>
            </a:solidFill>
            <a:prstDash val="dash"/>
            <a:round/>
            <a:headEnd/>
            <a:tailEnd/>
          </a:ln>
          <a:effectLst>
            <a:prstShdw prst="shdw17" dist="17961" dir="2700000">
              <a:srgbClr val="800000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81" name="Rectangle 33"/>
          <p:cNvSpPr>
            <a:spLocks noChangeArrowheads="1"/>
          </p:cNvSpPr>
          <p:nvPr/>
        </p:nvSpPr>
        <p:spPr bwMode="auto">
          <a:xfrm>
            <a:off x="25400" y="6021388"/>
            <a:ext cx="597535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Наблюдение в центре МВ, </a:t>
            </a:r>
          </a:p>
          <a:p>
            <a:pPr marL="190500">
              <a:defRPr/>
            </a:pPr>
            <a:r>
              <a:rPr lang="ru-RU" sz="1400" b="1">
                <a:solidFill>
                  <a:schemeClr val="hlink"/>
                </a:solidFill>
                <a:latin typeface="+mj-lt"/>
              </a:rPr>
              <a:t>Эластаза 1, повторные потовые пробы</a:t>
            </a:r>
            <a:r>
              <a:rPr lang="en-US" sz="1400" b="1">
                <a:solidFill>
                  <a:schemeClr val="hlink"/>
                </a:solidFill>
                <a:latin typeface="+mj-lt"/>
              </a:rPr>
              <a:t>, </a:t>
            </a:r>
            <a:r>
              <a:rPr lang="ru-RU" sz="1400" b="1">
                <a:solidFill>
                  <a:schemeClr val="hlink"/>
                </a:solidFill>
                <a:latin typeface="+mj-lt"/>
              </a:rPr>
              <a:t>секвенирование гена</a:t>
            </a:r>
            <a:endParaRPr lang="en-US" sz="1400" b="1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565282" name="Line 34"/>
          <p:cNvSpPr>
            <a:spLocks noChangeShapeType="1"/>
          </p:cNvSpPr>
          <p:nvPr/>
        </p:nvSpPr>
        <p:spPr bwMode="auto">
          <a:xfrm>
            <a:off x="4800600" y="3785096"/>
            <a:ext cx="0" cy="508000"/>
          </a:xfrm>
          <a:prstGeom prst="line">
            <a:avLst/>
          </a:prstGeom>
          <a:noFill/>
          <a:ln w="19050" cmpd="dbl">
            <a:solidFill>
              <a:srgbClr val="CC0099"/>
            </a:solidFill>
            <a:round/>
            <a:headEnd/>
            <a:tailEnd type="triangle" w="lg" len="lg"/>
          </a:ln>
          <a:effectLst>
            <a:prstShdw prst="shdw17" dist="17961" dir="2700000">
              <a:srgbClr val="CC0099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64898" name="Line 35"/>
          <p:cNvSpPr>
            <a:spLocks noChangeShapeType="1"/>
          </p:cNvSpPr>
          <p:nvPr/>
        </p:nvSpPr>
        <p:spPr bwMode="auto">
          <a:xfrm>
            <a:off x="6011863" y="3789363"/>
            <a:ext cx="723900" cy="279400"/>
          </a:xfrm>
          <a:prstGeom prst="line">
            <a:avLst/>
          </a:prstGeom>
          <a:noFill/>
          <a:ln w="19050" cmpd="dbl">
            <a:solidFill>
              <a:srgbClr val="CC0099"/>
            </a:solidFill>
            <a:round/>
            <a:headEnd/>
            <a:tailEnd type="triangle" w="lg" len="lg"/>
          </a:ln>
          <a:effectLst>
            <a:prstShdw prst="shdw17" dist="17961" dir="2700000">
              <a:srgbClr val="63001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Line 36"/>
          <p:cNvSpPr>
            <a:spLocks noChangeShapeType="1"/>
          </p:cNvSpPr>
          <p:nvPr/>
        </p:nvSpPr>
        <p:spPr bwMode="auto">
          <a:xfrm>
            <a:off x="4787900" y="4508500"/>
            <a:ext cx="0" cy="368300"/>
          </a:xfrm>
          <a:prstGeom prst="line">
            <a:avLst/>
          </a:prstGeom>
          <a:noFill/>
          <a:ln w="19050" cmpd="dbl">
            <a:solidFill>
              <a:srgbClr val="CC0099"/>
            </a:solidFill>
            <a:round/>
            <a:headEnd/>
            <a:tailEnd type="triangle" w="lg" len="lg"/>
          </a:ln>
          <a:effectLst>
            <a:prstShdw prst="shdw17" dist="17961" dir="2700000">
              <a:srgbClr val="CC0099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85" name="Rectangle 37"/>
          <p:cNvSpPr>
            <a:spLocks noChangeArrowheads="1"/>
          </p:cNvSpPr>
          <p:nvPr/>
        </p:nvSpPr>
        <p:spPr bwMode="auto">
          <a:xfrm>
            <a:off x="965200" y="5229225"/>
            <a:ext cx="1689100" cy="3810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1400" b="1">
              <a:latin typeface="+mj-lt"/>
              <a:cs typeface="+mn-cs"/>
            </a:endParaRPr>
          </a:p>
        </p:txBody>
      </p:sp>
      <p:sp>
        <p:nvSpPr>
          <p:cNvPr id="565286" name="Line 38"/>
          <p:cNvSpPr>
            <a:spLocks noChangeShapeType="1"/>
          </p:cNvSpPr>
          <p:nvPr/>
        </p:nvSpPr>
        <p:spPr bwMode="auto">
          <a:xfrm flipH="1">
            <a:off x="2768600" y="5300663"/>
            <a:ext cx="795338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87" name="Line 39"/>
          <p:cNvSpPr>
            <a:spLocks noChangeShapeType="1"/>
          </p:cNvSpPr>
          <p:nvPr/>
        </p:nvSpPr>
        <p:spPr bwMode="auto">
          <a:xfrm flipV="1">
            <a:off x="6156325" y="4941888"/>
            <a:ext cx="862013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65288" name="Line 40"/>
          <p:cNvSpPr>
            <a:spLocks noChangeShapeType="1"/>
          </p:cNvSpPr>
          <p:nvPr/>
        </p:nvSpPr>
        <p:spPr bwMode="auto">
          <a:xfrm>
            <a:off x="6148388" y="5300663"/>
            <a:ext cx="909637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64904" name="Line 41"/>
          <p:cNvSpPr>
            <a:spLocks noChangeShapeType="1"/>
          </p:cNvSpPr>
          <p:nvPr/>
        </p:nvSpPr>
        <p:spPr bwMode="auto">
          <a:xfrm>
            <a:off x="1549400" y="4149725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rgbClr val="00003D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5290" name="Line 42"/>
          <p:cNvSpPr>
            <a:spLocks noChangeShapeType="1"/>
          </p:cNvSpPr>
          <p:nvPr/>
        </p:nvSpPr>
        <p:spPr bwMode="auto">
          <a:xfrm>
            <a:off x="1765300" y="5661025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0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dirty="0" smtClean="0"/>
              <a:t>Неонатальный скрининг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latin typeface="+mj-lt"/>
              </a:rPr>
              <a:t>Россия –ИРТ ( 1 определение – </a:t>
            </a:r>
            <a:r>
              <a:rPr lang="ru-RU" sz="1600" dirty="0" err="1">
                <a:latin typeface="+mj-lt"/>
              </a:rPr>
              <a:t>ретест</a:t>
            </a:r>
            <a:r>
              <a:rPr lang="ru-RU" sz="1600" dirty="0">
                <a:latin typeface="+mj-lt"/>
              </a:rPr>
              <a:t>) - потовый тест.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latin typeface="+mj-lt"/>
              </a:rPr>
              <a:t>В мире- ИРТ – ДНК диагностика </a:t>
            </a:r>
            <a:endParaRPr 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latin typeface="+mj-lt"/>
              </a:rPr>
              <a:t>Проблемы  в российской схеме: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latin typeface="+mj-lt"/>
              </a:rPr>
              <a:t>ИРИ негативные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пациенты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Некоторые мутации МВТР (3849+10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kb C&gt;T)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ассоциированы с нормальным или пограничным результатом потового теста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latin typeface="+mj-lt"/>
              </a:rPr>
              <a:t>потеря пациентов на этапе – род дом- генетическая консультация (потовый тест)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latin typeface="+mj-lt"/>
              </a:rPr>
              <a:t>Отсутствие ДНК диагностики</a:t>
            </a:r>
            <a:endParaRPr 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92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ДНК диагностика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800" dirty="0" smtClean="0"/>
              <a:t>В России от 5 до 32 мутаций в разных регионах</a:t>
            </a:r>
          </a:p>
          <a:p>
            <a:pPr eaLnBrk="1" hangingPunct="1"/>
            <a:r>
              <a:rPr lang="ru-RU" sz="1800" dirty="0" smtClean="0"/>
              <a:t>Появились возможности </a:t>
            </a:r>
            <a:r>
              <a:rPr lang="ru-RU" sz="1800" dirty="0" err="1" smtClean="0"/>
              <a:t>секвенирования</a:t>
            </a:r>
            <a:r>
              <a:rPr lang="ru-RU" sz="1800" dirty="0" smtClean="0"/>
              <a:t> при отрицательном предварительном определении мутаций</a:t>
            </a:r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ru-RU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+mj-lt"/>
              </a:rPr>
              <a:t>Проблемы</a:t>
            </a:r>
            <a:endParaRPr lang="en-US" sz="2400" b="1" dirty="0" smtClean="0"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1800" dirty="0" smtClean="0"/>
          </a:p>
          <a:p>
            <a:pPr eaLnBrk="1" hangingPunct="1"/>
            <a:r>
              <a:rPr lang="ru-RU" sz="1800" dirty="0" smtClean="0"/>
              <a:t>Платные услуги, высокая стоимость</a:t>
            </a:r>
          </a:p>
          <a:p>
            <a:pPr eaLnBrk="1" hangingPunct="1"/>
            <a:r>
              <a:rPr lang="ru-RU" sz="1800" dirty="0" smtClean="0"/>
              <a:t>Сложности интерпретации результатов </a:t>
            </a:r>
            <a:r>
              <a:rPr lang="ru-RU" sz="1800" dirty="0" err="1" smtClean="0"/>
              <a:t>секвенирования</a:t>
            </a:r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0699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65411"/>
            <a:ext cx="8928992" cy="13624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Пограничный результат потовой пробы / одна мутация МВТР 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557338"/>
            <a:ext cx="8316912" cy="5184775"/>
          </a:xfrm>
        </p:spPr>
        <p:txBody>
          <a:bodyPr>
            <a:normAutofit/>
          </a:bodyPr>
          <a:lstStyle/>
          <a:p>
            <a:pPr marL="331787" indent="-285750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Наблюдение в центре </a:t>
            </a:r>
            <a:r>
              <a:rPr lang="ru-RU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муковисцидоза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 dirty="0" smtClean="0"/>
          </a:p>
          <a:p>
            <a:pPr marL="331787" indent="-285750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Расширенный ДНК анализ (</a:t>
            </a:r>
            <a:r>
              <a:rPr lang="ru-RU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секвенирование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гена)</a:t>
            </a:r>
          </a:p>
          <a:p>
            <a:pPr marL="331787" indent="-285750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Клиническое обследование:</a:t>
            </a:r>
          </a:p>
          <a:p>
            <a:pPr marL="228600" indent="-182563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фекальная </a:t>
            </a:r>
            <a:r>
              <a:rPr lang="ru-RU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эластаза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228600" indent="-182563" eaLnBrk="1" hangingPunct="1">
              <a:lnSpc>
                <a:spcPct val="120000"/>
              </a:lnSpc>
              <a:buFontTx/>
              <a:buChar char="-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посев мокроты /мазок из зева</a:t>
            </a:r>
          </a:p>
          <a:p>
            <a:pPr marL="228600" indent="-182563" eaLnBrk="1" hangingPunct="1">
              <a:lnSpc>
                <a:spcPct val="120000"/>
              </a:lnSpc>
              <a:buFontTx/>
              <a:buChar char="-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Лор осмотр</a:t>
            </a:r>
          </a:p>
          <a:p>
            <a:pPr marL="228600" indent="-182563" eaLnBrk="1" hangingPunct="1">
              <a:lnSpc>
                <a:spcPct val="120000"/>
              </a:lnSpc>
              <a:buFontTx/>
              <a:buChar char="-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рентгенография грудной клетки, пазух носа</a:t>
            </a:r>
          </a:p>
          <a:p>
            <a:pPr marL="228600" indent="-182563" eaLnBrk="1" hangingPunct="1">
              <a:lnSpc>
                <a:spcPct val="120000"/>
              </a:lnSpc>
              <a:buFontTx/>
              <a:buChar char="-"/>
              <a:defRPr/>
            </a:pPr>
            <a:r>
              <a:rPr lang="ru-RU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андролог</a:t>
            </a:r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1787" indent="-285750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ru-R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Подтверждение дефекта ионного транспорта (разность назальных потенциалов, биопсия кишки… )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60023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Симптомы, позволяющие предположить наличие </a:t>
            </a:r>
            <a:r>
              <a:rPr lang="ru-RU" sz="2400" dirty="0" err="1" smtClean="0"/>
              <a:t>муковисцидоза</a:t>
            </a:r>
            <a:r>
              <a:rPr lang="ru-RU" sz="2400" dirty="0" smtClean="0"/>
              <a:t> у детей первого года жизни</a:t>
            </a:r>
          </a:p>
        </p:txBody>
      </p:sp>
      <p:sp>
        <p:nvSpPr>
          <p:cNvPr id="168962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</a:rPr>
              <a:t>Рецидивирующий или постоянный кашель или одышка.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Рецидивирующая </a:t>
            </a:r>
            <a:r>
              <a:rPr lang="ru-RU" sz="2000" dirty="0" err="1" smtClean="0"/>
              <a:t>пневмтния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Отставание в физическом развитии.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</a:rPr>
              <a:t>Неоформленный, обильный, маслянистый и зловонный стул.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</a:rPr>
              <a:t>Хроническая диарея.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Выпадение прямой кишки.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Затяжная неонатальная желтуха.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Соленый вкус кожи.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Синдромом псевдо-</a:t>
            </a:r>
            <a:r>
              <a:rPr lang="ru-RU" sz="2000" dirty="0" err="1" smtClean="0"/>
              <a:t>Барттера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Тепловой удар или дегидратация при жаркой погоде.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Хроническая </a:t>
            </a:r>
            <a:r>
              <a:rPr lang="ru-RU" sz="2000" dirty="0" err="1" smtClean="0"/>
              <a:t>гипоэлектролитемия</a:t>
            </a: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/>
              <a:t>Гипопротеинемия</a:t>
            </a: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Отеки.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58384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2600" dirty="0" smtClean="0"/>
              <a:t>Симптомы, позволяющие предположить наличие </a:t>
            </a:r>
            <a:r>
              <a:rPr lang="ru-RU" sz="2600" dirty="0" err="1" smtClean="0"/>
              <a:t>муковисцидоза</a:t>
            </a:r>
            <a:r>
              <a:rPr lang="ru-RU" sz="2600" dirty="0" smtClean="0"/>
              <a:t> у детей дошкольного возраста</a:t>
            </a:r>
            <a:br>
              <a:rPr lang="ru-RU" sz="2600" dirty="0" smtClean="0"/>
            </a:br>
            <a:endParaRPr lang="ru-RU" sz="2600" dirty="0" smtClean="0"/>
          </a:p>
        </p:txBody>
      </p:sp>
      <p:sp>
        <p:nvSpPr>
          <p:cNvPr id="1699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</a:rPr>
              <a:t>Стойкий кашель, возможно с гнойной мокротой</a:t>
            </a: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/>
              <a:t>Диагностически</a:t>
            </a:r>
            <a:r>
              <a:rPr lang="ru-RU" sz="2000" dirty="0" smtClean="0"/>
              <a:t> неясная рецидивирующая или постоянная одышка.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</a:rPr>
              <a:t>Дефицит массы тела, отставание в росте.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Выпадение прямой кишки, инвагинация кишки, хроническая диарея.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Утолщение концевых фаланг пальцев по типу «барабанных палочек».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Кристаллы соли на коже.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Гипотоническая дегидратация.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/>
              <a:t>Гипоэлекторолитемия</a:t>
            </a:r>
            <a:r>
              <a:rPr lang="ru-RU" sz="2000" dirty="0" smtClean="0"/>
              <a:t> и метаболический алкалоз.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/>
              <a:t>Гепатомегалия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диагностически</a:t>
            </a:r>
            <a:r>
              <a:rPr lang="ru-RU" sz="2000" dirty="0" smtClean="0"/>
              <a:t> неясное нарушение функции печени.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0365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300" dirty="0"/>
              <a:t>Симптомы, позволяющие предположить наличие </a:t>
            </a:r>
            <a:r>
              <a:rPr lang="ru-RU" sz="2300" dirty="0" err="1"/>
              <a:t>муковисцидоза</a:t>
            </a:r>
            <a:r>
              <a:rPr lang="ru-RU" sz="2300" dirty="0"/>
              <a:t> у детей школьного возраста</a:t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1710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Хронические симптомы поражения нижних дыхательных путей неясной этиологии.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Хронический </a:t>
            </a:r>
            <a:r>
              <a:rPr lang="ru-RU" sz="2000" dirty="0" err="1" smtClean="0">
                <a:latin typeface="Times New Roman" pitchFamily="18" charset="0"/>
              </a:rPr>
              <a:t>риносинусит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Times New Roman" pitchFamily="18" charset="0"/>
              </a:rPr>
              <a:t>Полипоз</a:t>
            </a:r>
            <a:r>
              <a:rPr lang="ru-RU" sz="2000" dirty="0" smtClean="0">
                <a:latin typeface="Times New Roman" pitchFamily="18" charset="0"/>
              </a:rPr>
              <a:t> носа.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Times New Roman" pitchFamily="18" charset="0"/>
              </a:rPr>
              <a:t>Бронхоэктазы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Утолщение концевых фаланг пальцев по типу «барабанных палочек».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Хроническая диарея.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Обструкция дистальных отделов тонкой кишки.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hlinkClick r:id="rId2"/>
              </a:rPr>
              <a:t>Панкреатит 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Выпадение прямой кишки.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Times New Roman" pitchFamily="18" charset="0"/>
              </a:rPr>
              <a:t>Гепатомегалия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Заболевания печени неясной этиологии.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Симптомы, </a:t>
            </a:r>
            <a:r>
              <a:rPr lang="ru-RU" sz="2400" dirty="0" err="1" smtClean="0"/>
              <a:t>позволящие</a:t>
            </a:r>
            <a:r>
              <a:rPr lang="ru-RU" sz="2400" dirty="0" smtClean="0"/>
              <a:t> предположить наличие </a:t>
            </a:r>
            <a:r>
              <a:rPr lang="ru-RU" sz="2400" dirty="0" err="1" smtClean="0"/>
              <a:t>муковисцидоза</a:t>
            </a:r>
            <a:r>
              <a:rPr lang="ru-RU" sz="2400" dirty="0" smtClean="0"/>
              <a:t> у подростков и взрослых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Гнойные заболевания легких неясной этиологии.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Утолщение концевых фаланг пальцев по типу «барабанных палочек».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2"/>
              </a:rPr>
              <a:t>Панкреатит 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Обструкция дистальных отделов тонкой кишки.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Признаки </a:t>
            </a:r>
            <a:r>
              <a:rPr lang="ru-RU" sz="2400" dirty="0" smtClean="0">
                <a:latin typeface="Times New Roman" pitchFamily="18" charset="0"/>
                <a:hlinkClick r:id="rId3"/>
              </a:rPr>
              <a:t>цирроза печени </a:t>
            </a: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hlinkClick r:id="rId4"/>
              </a:rPr>
              <a:t>портальной гипертензии 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Отставание в росте, задержка полового развития.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Стерильность с азооспермией у мужчин (в 97% случаев).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Снижение фертильности у женщин с </a:t>
            </a:r>
            <a:r>
              <a:rPr lang="ru-RU" sz="2400" dirty="0" err="1" smtClean="0">
                <a:latin typeface="Times New Roman" pitchFamily="18" charset="0"/>
              </a:rPr>
              <a:t>муковисцидозом</a:t>
            </a:r>
            <a:r>
              <a:rPr lang="ru-RU" sz="2400" dirty="0" smtClean="0">
                <a:latin typeface="Times New Roman" pitchFamily="18" charset="0"/>
              </a:rPr>
              <a:t> (менее чем в 50% случаев).</a:t>
            </a:r>
          </a:p>
        </p:txBody>
      </p:sp>
    </p:spTree>
    <p:extLst>
      <p:ext uri="{BB962C8B-B14F-4D97-AF65-F5344CB8AC3E}">
        <p14:creationId xmlns:p14="http://schemas.microsoft.com/office/powerpoint/2010/main" val="220603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File:Chopin, by Wodzins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635896" cy="44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&amp;Fcy;&amp;acy;&amp;jcy;&amp;lcy;:Gregory Lemarch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71438"/>
            <a:ext cx="4392487" cy="39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File:Bundesarchiv Bild 183-N0324-0010, Toller Cranst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584" y="4221088"/>
            <a:ext cx="4366871" cy="24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97946" y="294376"/>
            <a:ext cx="42116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 dirty="0"/>
              <a:t>«</a:t>
            </a:r>
            <a:r>
              <a:rPr lang="ru-RU" sz="1600" i="1" dirty="0"/>
              <a:t>Никогда не сдавайтесь. Никогда, никогда, никогда, никогда - и ни в чем, в великом или малом, большом или незначительном - из этого правила нет исключения...» </a:t>
            </a:r>
            <a:br>
              <a:rPr lang="ru-RU" sz="1600" i="1" dirty="0"/>
            </a:br>
            <a:r>
              <a:rPr lang="ru-RU" sz="1600" b="1" dirty="0"/>
              <a:t>Уинстон </a:t>
            </a:r>
            <a:r>
              <a:rPr lang="ru-RU" sz="1600" b="1" dirty="0" smtClean="0"/>
              <a:t>Черчилль</a:t>
            </a:r>
            <a:endParaRPr lang="ru-RU" sz="1600" dirty="0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508627" y="3212976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Грегори́ </a:t>
            </a:r>
            <a:r>
              <a:rPr lang="ru-RU" b="1" dirty="0" err="1">
                <a:solidFill>
                  <a:schemeClr val="bg1"/>
                </a:solidFill>
              </a:rPr>
              <a:t>Лёмарша́ль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715346" y="6173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/>
              <a:t>То́ллер</a:t>
            </a:r>
            <a:r>
              <a:rPr lang="ru-RU" b="1" dirty="0"/>
              <a:t> </a:t>
            </a:r>
            <a:r>
              <a:rPr lang="ru-RU" b="1" dirty="0" err="1"/>
              <a:t>Кре́нстон</a:t>
            </a:r>
            <a:endParaRPr lang="ru-RU" b="1" dirty="0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230096" y="5805264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Фредерик</a:t>
            </a:r>
          </a:p>
          <a:p>
            <a:r>
              <a:rPr lang="ru-RU" b="1" dirty="0">
                <a:solidFill>
                  <a:schemeClr val="bg1"/>
                </a:solidFill>
              </a:rPr>
              <a:t> Шопен</a:t>
            </a:r>
          </a:p>
        </p:txBody>
      </p:sp>
    </p:spTree>
    <p:extLst>
      <p:ext uri="{BB962C8B-B14F-4D97-AF65-F5344CB8AC3E}">
        <p14:creationId xmlns:p14="http://schemas.microsoft.com/office/powerpoint/2010/main" val="349854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dirty="0" smtClean="0"/>
              <a:t>Список с характерных фенотипических проявлений </a:t>
            </a:r>
            <a:r>
              <a:rPr lang="ru-RU" sz="2400" dirty="0" err="1" smtClean="0"/>
              <a:t>муковисцидоза</a:t>
            </a:r>
            <a:endParaRPr lang="ru-RU" sz="2400" dirty="0" smtClean="0"/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 smtClean="0"/>
              <a:t>1. Хронические бронхолегочные заболевания: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хроническая колонизация или инфекция характерными для </a:t>
            </a:r>
            <a:r>
              <a:rPr lang="ru-RU" sz="1400" dirty="0" err="1" smtClean="0"/>
              <a:t>муковисцидоза</a:t>
            </a:r>
            <a:r>
              <a:rPr lang="ru-RU" sz="1400" dirty="0" smtClean="0"/>
              <a:t> патогенами: </a:t>
            </a:r>
            <a:r>
              <a:rPr lang="ru-RU" sz="1400" i="1" dirty="0" err="1" smtClean="0"/>
              <a:t>Staphylococcus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aureus</a:t>
            </a:r>
            <a:r>
              <a:rPr lang="ru-RU" sz="1400" dirty="0" smtClean="0"/>
              <a:t>, </a:t>
            </a:r>
            <a:r>
              <a:rPr lang="ru-RU" sz="1400" dirty="0" err="1" smtClean="0"/>
              <a:t>нетипируемой</a:t>
            </a:r>
            <a:r>
              <a:rPr lang="ru-RU" sz="1400" dirty="0" smtClean="0"/>
              <a:t> </a:t>
            </a:r>
            <a:r>
              <a:rPr lang="ru-RU" sz="1400" i="1" dirty="0" err="1" smtClean="0"/>
              <a:t>Haemophilus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influenzae</a:t>
            </a:r>
            <a:r>
              <a:rPr lang="ru-RU" sz="1400" dirty="0" smtClean="0"/>
              <a:t>, </a:t>
            </a:r>
            <a:r>
              <a:rPr lang="ru-RU" sz="1400" dirty="0" err="1" smtClean="0"/>
              <a:t>мукоидной</a:t>
            </a:r>
            <a:r>
              <a:rPr lang="ru-RU" sz="1400" dirty="0" smtClean="0"/>
              <a:t> и </a:t>
            </a:r>
            <a:r>
              <a:rPr lang="ru-RU" sz="1400" dirty="0" err="1" smtClean="0"/>
              <a:t>немукоидной</a:t>
            </a:r>
            <a:r>
              <a:rPr lang="ru-RU" sz="1400" dirty="0" smtClean="0"/>
              <a:t> формами </a:t>
            </a:r>
            <a:r>
              <a:rPr lang="ru-RU" sz="1400" i="1" dirty="0" err="1" smtClean="0"/>
              <a:t>Pseudomonas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aeruginosa</a:t>
            </a:r>
            <a:r>
              <a:rPr lang="ru-RU" sz="1400" dirty="0" smtClean="0"/>
              <a:t> и </a:t>
            </a:r>
            <a:r>
              <a:rPr lang="ru-RU" sz="1400" i="1" dirty="0" err="1" smtClean="0"/>
              <a:t>Burkholderia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cepacia</a:t>
            </a:r>
            <a:r>
              <a:rPr lang="ru-RU" sz="1400" dirty="0" smtClean="0"/>
              <a:t>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хронический кашель и отхождение мокроты;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</a:t>
            </a:r>
            <a:r>
              <a:rPr lang="ru-RU" sz="1400" dirty="0" err="1" smtClean="0"/>
              <a:t>персистирующие</a:t>
            </a:r>
            <a:r>
              <a:rPr lang="ru-RU" sz="1400" dirty="0" smtClean="0"/>
              <a:t> рентгенологические изменения в легких (</a:t>
            </a:r>
            <a:r>
              <a:rPr lang="ru-RU" sz="1400" dirty="0" err="1" smtClean="0"/>
              <a:t>бронхоэктазы</a:t>
            </a:r>
            <a:r>
              <a:rPr lang="ru-RU" sz="1400" dirty="0" smtClean="0"/>
              <a:t>, ателектазы, инфильтрация, гиперинфляция);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обструкция дыхательных путей, проявляющаяся «свистом» и «эмфиземой»;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полипы носа, патология гайморовых пазух, выявляемая рентгенологически или с помощью КТ;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симптом «часовых стекол» и «барабанных палочек».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 smtClean="0"/>
              <a:t>2. Заболевания </a:t>
            </a:r>
            <a:r>
              <a:rPr lang="ru-RU" sz="1400" b="1" dirty="0" err="1" smtClean="0"/>
              <a:t>желудочно­кишечного</a:t>
            </a:r>
            <a:r>
              <a:rPr lang="ru-RU" sz="1400" b="1" dirty="0" smtClean="0"/>
              <a:t> тракта и нарушения питания: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кишечные: </a:t>
            </a:r>
            <a:r>
              <a:rPr lang="ru-RU" sz="1400" dirty="0" err="1" smtClean="0"/>
              <a:t>мекониальный</a:t>
            </a:r>
            <a:r>
              <a:rPr lang="ru-RU" sz="1400" dirty="0" smtClean="0"/>
              <a:t> </a:t>
            </a:r>
            <a:r>
              <a:rPr lang="ru-RU" sz="1400" dirty="0" err="1" smtClean="0"/>
              <a:t>илеус</a:t>
            </a:r>
            <a:r>
              <a:rPr lang="ru-RU" sz="1400" dirty="0" smtClean="0"/>
              <a:t>, синдром дистальной </a:t>
            </a:r>
            <a:r>
              <a:rPr lang="ru-RU" sz="1400" dirty="0" err="1" smtClean="0"/>
              <a:t>интестинальной</a:t>
            </a:r>
            <a:r>
              <a:rPr lang="ru-RU" sz="1400" dirty="0" smtClean="0"/>
              <a:t> обструкции, выпадение прямой кишки;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панкреатические: недостаточность внешнесекреторной функции поджелудочной железы, рецидивирующий панкреатит;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хроническая патология печени с клиническими или гистологическими признаками очагового </a:t>
            </a:r>
            <a:r>
              <a:rPr lang="ru-RU" sz="1400" dirty="0" err="1" smtClean="0"/>
              <a:t>билиарного</a:t>
            </a:r>
            <a:r>
              <a:rPr lang="ru-RU" sz="1400" dirty="0" smtClean="0"/>
              <a:t> цирроза или </a:t>
            </a:r>
            <a:r>
              <a:rPr lang="ru-RU" sz="1400" dirty="0" err="1" smtClean="0"/>
              <a:t>мультилобулярного</a:t>
            </a:r>
            <a:r>
              <a:rPr lang="ru-RU" sz="1400" dirty="0" smtClean="0"/>
              <a:t> цирроза;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— нарушения питания: дистрофия (</a:t>
            </a:r>
            <a:r>
              <a:rPr lang="ru-RU" sz="1400" dirty="0" err="1" smtClean="0"/>
              <a:t>белково­калорийная</a:t>
            </a:r>
            <a:r>
              <a:rPr lang="ru-RU" sz="1400" dirty="0" smtClean="0"/>
              <a:t> недостаточность), </a:t>
            </a:r>
            <a:r>
              <a:rPr lang="ru-RU" sz="1400" dirty="0" err="1" smtClean="0"/>
              <a:t>гипопротеинемия</a:t>
            </a:r>
            <a:r>
              <a:rPr lang="ru-RU" sz="1400" dirty="0" smtClean="0"/>
              <a:t> и отек, вторичные нарушения </a:t>
            </a:r>
            <a:r>
              <a:rPr lang="ru-RU" sz="1400" dirty="0" err="1" smtClean="0"/>
              <a:t>из­за</a:t>
            </a:r>
            <a:r>
              <a:rPr lang="ru-RU" sz="1400" dirty="0" smtClean="0"/>
              <a:t> дефицита жирорастворимых витаминов (A, D, E и К).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 smtClean="0"/>
              <a:t>3. Синдром потери соли</a:t>
            </a:r>
            <a:r>
              <a:rPr lang="ru-RU" sz="1400" dirty="0" smtClean="0"/>
              <a:t>: острая солевая потеря с коллапсом, хроническим и метаболическим алкалозом.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 smtClean="0"/>
              <a:t>4. Урогенитальная патология: </a:t>
            </a:r>
            <a:r>
              <a:rPr lang="ru-RU" sz="1400" dirty="0" smtClean="0"/>
              <a:t>у мужчин </a:t>
            </a:r>
            <a:r>
              <a:rPr lang="ru-RU" sz="1400" dirty="0" err="1" smtClean="0"/>
              <a:t>обструктивная</a:t>
            </a:r>
            <a:r>
              <a:rPr lang="ru-RU" sz="1400" dirty="0" smtClean="0"/>
              <a:t> азооспермия как следствие двустороннего отсутствия семявыносящих каналов.</a:t>
            </a:r>
          </a:p>
        </p:txBody>
      </p:sp>
    </p:spTree>
    <p:extLst>
      <p:ext uri="{BB962C8B-B14F-4D97-AF65-F5344CB8AC3E}">
        <p14:creationId xmlns:p14="http://schemas.microsoft.com/office/powerpoint/2010/main" val="1418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1149" y="188640"/>
            <a:ext cx="826053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336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/>
              <a:t>Инновационные методы терапии</a:t>
            </a:r>
            <a:endParaRPr lang="ru-RU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84" y="939769"/>
            <a:ext cx="8064896" cy="57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2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1081" y="1857364"/>
            <a:ext cx="4572357" cy="4011707"/>
            <a:chOff x="127004" y="1312987"/>
            <a:chExt cx="5845381" cy="455758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7004" y="2089150"/>
              <a:ext cx="5153026" cy="3781426"/>
              <a:chOff x="233" y="1096"/>
              <a:chExt cx="3246" cy="2382"/>
            </a:xfrm>
          </p:grpSpPr>
          <p:sp>
            <p:nvSpPr>
              <p:cNvPr id="16395" name="Rectangle 4"/>
              <p:cNvSpPr>
                <a:spLocks noChangeArrowheads="1"/>
              </p:cNvSpPr>
              <p:nvPr/>
            </p:nvSpPr>
            <p:spPr bwMode="auto">
              <a:xfrm>
                <a:off x="233" y="3243"/>
                <a:ext cx="316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36501" tIns="0" rIns="36501" bIns="0" anchor="ctr">
                <a:spAutoFit/>
              </a:bodyPr>
              <a:lstStyle/>
              <a:p>
                <a:pPr eaLnBrk="0" fontAlgn="ctr" hangingPunct="0">
                  <a:lnSpc>
                    <a:spcPts val="800"/>
                  </a:lnSpc>
                </a:pPr>
                <a:r>
                  <a:rPr lang="it-IT" sz="1200" i="1" dirty="0">
                    <a:latin typeface="+mn-lt"/>
                    <a:ea typeface="DejaVu Sans"/>
                    <a:cs typeface="DejaVu Sans"/>
                  </a:rPr>
                  <a:t>Dr. Birgitta Strandvik, CF Center Director, </a:t>
                </a:r>
                <a:br>
                  <a:rPr lang="it-IT" sz="1200" i="1" dirty="0">
                    <a:latin typeface="+mn-lt"/>
                    <a:ea typeface="DejaVu Sans"/>
                    <a:cs typeface="DejaVu Sans"/>
                  </a:rPr>
                </a:br>
                <a:r>
                  <a:rPr lang="it-IT" sz="1200" i="1" dirty="0">
                    <a:latin typeface="+mn-lt"/>
                    <a:ea typeface="DejaVu Sans"/>
                    <a:cs typeface="DejaVu Sans"/>
                  </a:rPr>
                  <a:t/>
                </a:r>
                <a:br>
                  <a:rPr lang="it-IT" sz="1200" i="1" dirty="0">
                    <a:latin typeface="+mn-lt"/>
                    <a:ea typeface="DejaVu Sans"/>
                    <a:cs typeface="DejaVu Sans"/>
                  </a:rPr>
                </a:br>
                <a:r>
                  <a:rPr lang="it-IT" sz="1200" i="1" dirty="0">
                    <a:latin typeface="+mn-lt"/>
                    <a:ea typeface="DejaVu Sans"/>
                    <a:cs typeface="DejaVu Sans"/>
                  </a:rPr>
                  <a:t>University Hospital,Göteborg, Sweden </a:t>
                </a:r>
              </a:p>
            </p:txBody>
          </p:sp>
          <p:pic>
            <p:nvPicPr>
              <p:cNvPr id="16396" name="Picture 5" descr="Безымянный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7" y="1096"/>
                <a:ext cx="2812" cy="2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4" name="TextBox 1"/>
            <p:cNvSpPr txBox="1">
              <a:spLocks noChangeArrowheads="1"/>
            </p:cNvSpPr>
            <p:nvPr/>
          </p:nvSpPr>
          <p:spPr bwMode="auto">
            <a:xfrm>
              <a:off x="256379" y="1312987"/>
              <a:ext cx="5716006" cy="66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+mj-lt"/>
                  <a:ea typeface="DejaVu Sans"/>
                  <a:cs typeface="DejaVu Sans"/>
                </a:rPr>
                <a:t>Медиана продолжительности жизни у больных МВ</a:t>
              </a:r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280" y="260648"/>
            <a:ext cx="8862768" cy="92530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Выживаемость больных МВ растёт благодаря современным методам терапии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21237" y="2143499"/>
            <a:ext cx="3865360" cy="4041429"/>
            <a:chOff x="1724" y="332"/>
            <a:chExt cx="3538" cy="3061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966" y="2973"/>
              <a:ext cx="3296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hangingPunct="0"/>
              <a:r>
                <a:rPr lang="en-US" sz="1200" i="1" dirty="0">
                  <a:latin typeface="+mj-lt"/>
                  <a:ea typeface="DejaVu Sans"/>
                  <a:cs typeface="DejaVu Sans"/>
                </a:rPr>
                <a:t>Adapted From 2005 Annual Data Report to the Center Directors. </a:t>
              </a:r>
              <a:endParaRPr lang="ru-RU" sz="1200" i="1" dirty="0">
                <a:latin typeface="+mj-lt"/>
                <a:ea typeface="DejaVu Sans"/>
                <a:cs typeface="DejaVu Sans"/>
              </a:endParaRPr>
            </a:p>
            <a:p>
              <a:pPr eaLnBrk="0" hangingPunct="0"/>
              <a:r>
                <a:rPr lang="en-US" sz="1200" i="1" dirty="0">
                  <a:latin typeface="+mj-lt"/>
                  <a:ea typeface="DejaVu Sans"/>
                  <a:cs typeface="DejaVu Sans"/>
                </a:rPr>
                <a:t>Cystic Fibrosis Patient Registry, Bethesda, MD</a:t>
              </a:r>
              <a:r>
                <a:rPr lang="ru-RU" sz="1200" i="1" dirty="0">
                  <a:latin typeface="+mj-lt"/>
                  <a:ea typeface="DejaVu Sans"/>
                  <a:cs typeface="DejaVu Sans"/>
                </a:rPr>
                <a:t> </a:t>
              </a:r>
            </a:p>
          </p:txBody>
        </p:sp>
        <p:pic>
          <p:nvPicPr>
            <p:cNvPr id="16392" name="Picture 8" descr="Life expectancy C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32"/>
              <a:ext cx="3357" cy="2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5429256" y="1782537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Персонифицированная </a:t>
            </a:r>
            <a:r>
              <a:rPr lang="ru-RU" b="1" dirty="0">
                <a:solidFill>
                  <a:srgbClr val="FF0000"/>
                </a:solidFill>
              </a:rPr>
              <a:t>терапия, модуляторы?!</a:t>
            </a:r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 flipV="1">
            <a:off x="8215338" y="1913649"/>
            <a:ext cx="428628" cy="6580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Text Box 2"/>
          <p:cNvSpPr txBox="1">
            <a:spLocks noChangeArrowheads="1"/>
          </p:cNvSpPr>
          <p:nvPr/>
        </p:nvSpPr>
        <p:spPr bwMode="auto">
          <a:xfrm>
            <a:off x="1493838" y="5715000"/>
            <a:ext cx="1336675" cy="404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333333"/>
            </a:outerShdw>
          </a:effectLst>
        </p:spPr>
        <p:txBody>
          <a:bodyPr lIns="90000" tIns="64440" rIns="90000" bIns="4680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6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bg-BG" dirty="0"/>
              <a:t> 1900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5207000" y="5715000"/>
            <a:ext cx="1281113" cy="404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333333"/>
            </a:outerShdw>
          </a:effectLst>
        </p:spPr>
        <p:txBody>
          <a:bodyPr lIns="90000" tIns="64440" rIns="90000" bIns="4680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6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bg-BG" dirty="0"/>
              <a:t>1983 </a:t>
            </a:r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>
            <a:off x="6840538" y="5715000"/>
            <a:ext cx="1265237" cy="404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333333"/>
            </a:outerShdw>
          </a:effectLst>
        </p:spPr>
        <p:txBody>
          <a:bodyPr lIns="90000" tIns="64440" rIns="90000" bIns="4680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6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bg-BG" dirty="0"/>
              <a:t>1991 </a:t>
            </a:r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3605213" y="5729288"/>
            <a:ext cx="1222375" cy="4048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333333"/>
            </a:outerShdw>
          </a:effectLst>
        </p:spPr>
        <p:txBody>
          <a:bodyPr lIns="90000" tIns="64440" rIns="90000" bIns="4680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6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bg-BG" dirty="0"/>
              <a:t>1958 </a:t>
            </a:r>
          </a:p>
        </p:txBody>
      </p:sp>
      <p:pic>
        <p:nvPicPr>
          <p:cNvPr id="81203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2860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20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676400"/>
            <a:ext cx="1371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204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675" y="1676400"/>
            <a:ext cx="13716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3" y="3505200"/>
            <a:ext cx="144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204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3" y="1676400"/>
            <a:ext cx="14478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2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854075" y="512763"/>
            <a:ext cx="7434263" cy="625475"/>
          </a:xfrm>
          <a:ln/>
        </p:spPr>
        <p:txBody>
          <a:bodyPr lIns="91440" tIns="45720" rIns="91440" bIns="45720" anchor="t"/>
          <a:lstStyle/>
          <a:p>
            <a:pPr>
              <a:lnSpc>
                <a:spcPct val="10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/>
              <a:t>ЭТАПЫ РАЗВИТИЯ ПРЕПАРАТА КРЕОН®</a:t>
            </a:r>
          </a:p>
        </p:txBody>
      </p:sp>
    </p:spTree>
    <p:extLst>
      <p:ext uri="{BB962C8B-B14F-4D97-AF65-F5344CB8AC3E}">
        <p14:creationId xmlns:p14="http://schemas.microsoft.com/office/powerpoint/2010/main" val="386024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11560" y="696851"/>
            <a:ext cx="727280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 dirty="0" err="1">
                <a:solidFill>
                  <a:srgbClr val="000000"/>
                </a:solidFill>
                <a:ea typeface="MS PGothic" pitchFamily="34" charset="-128"/>
              </a:rPr>
              <a:t>Минитаблетки</a:t>
            </a:r>
            <a:r>
              <a:rPr lang="ru-RU" sz="160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MS PGothic" pitchFamily="34" charset="-128"/>
              </a:rPr>
              <a:t>Пангрол</a:t>
            </a:r>
            <a:r>
              <a:rPr lang="ru-RU" sz="1600" dirty="0">
                <a:solidFill>
                  <a:srgbClr val="000000"/>
                </a:solidFill>
                <a:ea typeface="MS PGothic" pitchFamily="34" charset="-128"/>
              </a:rPr>
              <a:t> произведены по инновационной технологии</a:t>
            </a:r>
          </a:p>
          <a:p>
            <a:pPr algn="ctr"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 dirty="0">
                <a:solidFill>
                  <a:srgbClr val="000000"/>
                </a:solidFill>
                <a:ea typeface="MS PGothic" pitchFamily="34" charset="-128"/>
              </a:rPr>
              <a:t>                    «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EURAND MINITABS</a:t>
            </a:r>
            <a:r>
              <a:rPr lang="ru-RU" sz="1600" dirty="0">
                <a:solidFill>
                  <a:srgbClr val="000000"/>
                </a:solidFill>
                <a:ea typeface="MS PGothic" pitchFamily="34" charset="-128"/>
              </a:rPr>
              <a:t> ® 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TECHNOLOGY</a:t>
            </a:r>
            <a:r>
              <a:rPr lang="ru-RU" sz="1600" dirty="0">
                <a:solidFill>
                  <a:srgbClr val="000000"/>
                </a:solidFill>
                <a:ea typeface="MS PGothic" pitchFamily="34" charset="-128"/>
              </a:rPr>
              <a:t>» 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42888" y="2190750"/>
            <a:ext cx="84597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9A46"/>
              </a:buClr>
              <a:buSzPct val="10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 </a:t>
            </a:r>
            <a:r>
              <a:rPr lang="ru-RU" sz="2000">
                <a:solidFill>
                  <a:srgbClr val="000000"/>
                </a:solidFill>
                <a:ea typeface="Batang" pitchFamily="18" charset="-127"/>
              </a:rPr>
              <a:t>Минитаблетки имеют одинаковый размер 2 мм*2 мм</a:t>
            </a:r>
          </a:p>
          <a:p>
            <a:pPr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ea typeface="Batang" pitchFamily="18" charset="-127"/>
              </a:rPr>
              <a:t>       </a:t>
            </a:r>
            <a:r>
              <a:rPr lang="ru-RU" i="1">
                <a:solidFill>
                  <a:srgbClr val="000000"/>
                </a:solidFill>
                <a:ea typeface="Batang" pitchFamily="18" charset="-127"/>
              </a:rPr>
              <a:t>1 минитаблетка Пангрол ® 10 000</a:t>
            </a:r>
            <a:r>
              <a:rPr lang="en-US" i="1">
                <a:solidFill>
                  <a:srgbClr val="000000"/>
                </a:solidFill>
                <a:ea typeface="Batang" pitchFamily="18" charset="-127"/>
              </a:rPr>
              <a:t> / </a:t>
            </a:r>
            <a:r>
              <a:rPr lang="ru-RU" i="1">
                <a:solidFill>
                  <a:srgbClr val="000000"/>
                </a:solidFill>
                <a:ea typeface="Batang" pitchFamily="18" charset="-127"/>
              </a:rPr>
              <a:t>Пангрол ® 25 000 </a:t>
            </a:r>
            <a:r>
              <a:rPr lang="ru-RU" b="1" i="1">
                <a:solidFill>
                  <a:srgbClr val="000000"/>
                </a:solidFill>
                <a:ea typeface="Batang" pitchFamily="18" charset="-127"/>
              </a:rPr>
              <a:t>~ </a:t>
            </a:r>
            <a:r>
              <a:rPr lang="ru-RU" i="1">
                <a:solidFill>
                  <a:srgbClr val="000000"/>
                </a:solidFill>
                <a:ea typeface="Batang" pitchFamily="18" charset="-127"/>
              </a:rPr>
              <a:t>500 ЕД липазы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46063" y="3228975"/>
            <a:ext cx="6961187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ru-RU" sz="2000">
                <a:solidFill>
                  <a:srgbClr val="000000"/>
                </a:solidFill>
                <a:ea typeface="Batang" pitchFamily="18" charset="-127"/>
              </a:rPr>
              <a:t>Минитаблетки покрыты </a:t>
            </a:r>
            <a:r>
              <a:rPr lang="ru-RU" sz="2000">
                <a:solidFill>
                  <a:srgbClr val="000000"/>
                </a:solidFill>
                <a:ea typeface="MS PGothic" pitchFamily="34" charset="-128"/>
              </a:rPr>
              <a:t>инновационной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ru-RU" sz="2000">
                <a:solidFill>
                  <a:srgbClr val="000000"/>
                </a:solidFill>
                <a:ea typeface="Batang" pitchFamily="18" charset="-127"/>
              </a:rPr>
              <a:t>функциональной мембраной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133725" y="171450"/>
            <a:ext cx="147563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 err="1">
                <a:solidFill>
                  <a:srgbClr val="17375E"/>
                </a:solidFill>
                <a:latin typeface="Calibri" pitchFamily="34" charset="0"/>
                <a:ea typeface="MS PGothic" pitchFamily="34" charset="-128"/>
              </a:rPr>
              <a:t>Пангрол</a:t>
            </a:r>
            <a:endParaRPr lang="ru-RU" sz="2800" b="1" dirty="0">
              <a:solidFill>
                <a:srgbClr val="17375E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425" y="4468813"/>
            <a:ext cx="4818063" cy="214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4222750"/>
            <a:ext cx="1646237" cy="153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3975100"/>
            <a:ext cx="1944687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999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3613" y="4699000"/>
            <a:ext cx="5842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8700" y="4841875"/>
            <a:ext cx="585788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Стрелка вниз 1"/>
          <p:cNvSpPr/>
          <p:nvPr/>
        </p:nvSpPr>
        <p:spPr>
          <a:xfrm>
            <a:off x="1876425" y="1471783"/>
            <a:ext cx="5001315" cy="7052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25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989667" y="28045"/>
            <a:ext cx="331088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>
                <a:solidFill>
                  <a:srgbClr val="17375E"/>
                </a:solidFill>
                <a:ea typeface="MS PGothic" pitchFamily="34" charset="-128"/>
              </a:rPr>
              <a:t>Доказательная база</a:t>
            </a:r>
          </a:p>
        </p:txBody>
      </p:sp>
      <p:graphicFrame>
        <p:nvGraphicFramePr>
          <p:cNvPr id="1720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54469"/>
              </p:ext>
            </p:extLst>
          </p:nvPr>
        </p:nvGraphicFramePr>
        <p:xfrm>
          <a:off x="82550" y="584200"/>
          <a:ext cx="9063038" cy="5838949"/>
        </p:xfrm>
        <a:graphic>
          <a:graphicData uri="http://schemas.openxmlformats.org/drawingml/2006/table">
            <a:tbl>
              <a:tblPr/>
              <a:tblGrid>
                <a:gridCol w="1731963"/>
                <a:gridCol w="2498725"/>
                <a:gridCol w="48323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авторы</a:t>
                      </a:r>
                    </a:p>
                  </a:txBody>
                  <a:tcPr marL="3960" marR="3960" marT="1983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обзор исследования</a:t>
                      </a:r>
                    </a:p>
                  </a:txBody>
                  <a:tcPr marL="3960" marR="3960" marT="1983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результаты </a:t>
                      </a:r>
                    </a:p>
                  </a:txBody>
                  <a:tcPr marL="3960" marR="3960" marT="1983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1424"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Böhm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соавторы: J.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Koßowicz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W.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Müller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1995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Исследование 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vitro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по высвобождению липазы из препаратов панкреатина</a:t>
                      </a: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Сравнительное исследование высвобождения липазы из препаратов панкреатина: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Пангрол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10 000 ,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Креон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10 000,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Панцитрат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10 000,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Котазим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10000.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960" marR="3960" marT="14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9413" marR="0" lvl="0" indent="-2857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341313" algn="l"/>
                          <a:tab pos="798513" algn="l"/>
                          <a:tab pos="1255713" algn="l"/>
                          <a:tab pos="1712913" algn="l"/>
                          <a:tab pos="2170113" algn="l"/>
                          <a:tab pos="2627313" algn="l"/>
                          <a:tab pos="3084513" algn="l"/>
                          <a:tab pos="3541713" algn="l"/>
                          <a:tab pos="3998913" algn="l"/>
                          <a:tab pos="4456113" algn="l"/>
                          <a:tab pos="4913313" algn="l"/>
                          <a:tab pos="5370513" algn="l"/>
                          <a:tab pos="5827713" algn="l"/>
                          <a:tab pos="6284913" algn="l"/>
                          <a:tab pos="6742113" algn="l"/>
                          <a:tab pos="7199313" algn="l"/>
                          <a:tab pos="7656513" algn="l"/>
                          <a:tab pos="8113713" algn="l"/>
                          <a:tab pos="8570913" algn="l"/>
                          <a:tab pos="9028113" algn="l"/>
                          <a:tab pos="94853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течение  двух часов  при PH=5 ни у одного препарата не было замерено высвобождение фермента </a:t>
                      </a:r>
                    </a:p>
                    <a:p>
                      <a:pPr marL="379413" marR="0" lvl="0" indent="-2857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341313" algn="l"/>
                          <a:tab pos="798513" algn="l"/>
                          <a:tab pos="1255713" algn="l"/>
                          <a:tab pos="1712913" algn="l"/>
                          <a:tab pos="2170113" algn="l"/>
                          <a:tab pos="2627313" algn="l"/>
                          <a:tab pos="3084513" algn="l"/>
                          <a:tab pos="3541713" algn="l"/>
                          <a:tab pos="3998913" algn="l"/>
                          <a:tab pos="4456113" algn="l"/>
                          <a:tab pos="4913313" algn="l"/>
                          <a:tab pos="5370513" algn="l"/>
                          <a:tab pos="5827713" algn="l"/>
                          <a:tab pos="6284913" algn="l"/>
                          <a:tab pos="6742113" algn="l"/>
                          <a:tab pos="7199313" algn="l"/>
                          <a:tab pos="7656513" algn="l"/>
                          <a:tab pos="8113713" algn="l"/>
                          <a:tab pos="8570913" algn="l"/>
                          <a:tab pos="9028113" algn="l"/>
                          <a:tab pos="94853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После изменения PH=6 через 30 минут препараты  достигли следующей активности по липазе: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Минимикросферы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- 62% из возможных 100% с постепенным снижением концентрации в течении часа до 60%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-практически 100%-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высвобождение с сохранением данного уровня в течение часа без снижения.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Через 3,75 ч активность липазы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минитаблеток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сохранялась на уровне 73%.</a:t>
                      </a: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25"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Braga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A.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Zerbi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S.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Cin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R.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Franchis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*, A.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Malesci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*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and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Carlo,1990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Открытое, неконтролируемое исследование по нормализации массы тела у больных после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панкреатодуодена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льной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резекции </a:t>
                      </a:r>
                    </a:p>
                  </a:txBody>
                  <a:tcPr marL="3960" marR="3960" marT="14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 пациентов после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панкреатодуоденальной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резекции при сочетанной терапии капсулированными ферментными препаратами, содержащими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и диетой с низким содержанием жира 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Период лечения: 6 месяцев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Возраст: 23 -77 лет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Пол:11-М,3-Ж</a:t>
                      </a:r>
                    </a:p>
                  </a:txBody>
                  <a:tcPr marL="3960" marR="3960" marT="1630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9413" marR="0" lvl="0" indent="-2857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341313" algn="l"/>
                          <a:tab pos="798513" algn="l"/>
                          <a:tab pos="1255713" algn="l"/>
                          <a:tab pos="1712913" algn="l"/>
                          <a:tab pos="2170113" algn="l"/>
                          <a:tab pos="2627313" algn="l"/>
                          <a:tab pos="3084513" algn="l"/>
                          <a:tab pos="3541713" algn="l"/>
                          <a:tab pos="3998913" algn="l"/>
                          <a:tab pos="4456113" algn="l"/>
                          <a:tab pos="4913313" algn="l"/>
                          <a:tab pos="5370513" algn="l"/>
                          <a:tab pos="5827713" algn="l"/>
                          <a:tab pos="6284913" algn="l"/>
                          <a:tab pos="6742113" algn="l"/>
                          <a:tab pos="7199313" algn="l"/>
                          <a:tab pos="7656513" algn="l"/>
                          <a:tab pos="8113713" algn="l"/>
                          <a:tab pos="8570913" algn="l"/>
                          <a:tab pos="9028113" algn="l"/>
                          <a:tab pos="94853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Средний вес группы до лечения был 88,6% от обычного веса.</a:t>
                      </a:r>
                    </a:p>
                    <a:p>
                      <a:pPr marL="379413" marR="0" lvl="0" indent="-2857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341313" algn="l"/>
                          <a:tab pos="798513" algn="l"/>
                          <a:tab pos="1255713" algn="l"/>
                          <a:tab pos="1712913" algn="l"/>
                          <a:tab pos="2170113" algn="l"/>
                          <a:tab pos="2627313" algn="l"/>
                          <a:tab pos="3084513" algn="l"/>
                          <a:tab pos="3541713" algn="l"/>
                          <a:tab pos="3998913" algn="l"/>
                          <a:tab pos="4456113" algn="l"/>
                          <a:tab pos="4913313" algn="l"/>
                          <a:tab pos="5370513" algn="l"/>
                          <a:tab pos="5827713" algn="l"/>
                          <a:tab pos="6284913" algn="l"/>
                          <a:tab pos="6742113" algn="l"/>
                          <a:tab pos="7199313" algn="l"/>
                          <a:tab pos="7656513" algn="l"/>
                          <a:tab pos="8113713" algn="l"/>
                          <a:tab pos="8570913" algn="l"/>
                          <a:tab pos="9028113" algn="l"/>
                          <a:tab pos="94853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фоне терапии достигается  достоверная нормализация массы тела у пациентов. Средний вес группы увеличился за 6 месяцев  до 93,3% от обычного веса до лечения.</a:t>
                      </a:r>
                    </a:p>
                    <a:p>
                      <a:pPr marL="379413" marR="0" lvl="0" indent="-2857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341313" algn="l"/>
                          <a:tab pos="798513" algn="l"/>
                          <a:tab pos="1255713" algn="l"/>
                          <a:tab pos="1712913" algn="l"/>
                          <a:tab pos="2170113" algn="l"/>
                          <a:tab pos="2627313" algn="l"/>
                          <a:tab pos="3084513" algn="l"/>
                          <a:tab pos="3541713" algn="l"/>
                          <a:tab pos="3998913" algn="l"/>
                          <a:tab pos="4456113" algn="l"/>
                          <a:tab pos="4913313" algn="l"/>
                          <a:tab pos="5370513" algn="l"/>
                          <a:tab pos="5827713" algn="l"/>
                          <a:tab pos="6284913" algn="l"/>
                          <a:tab pos="6742113" algn="l"/>
                          <a:tab pos="7199313" algn="l"/>
                          <a:tab pos="7656513" algn="l"/>
                          <a:tab pos="8113713" algn="l"/>
                          <a:tab pos="8570913" algn="l"/>
                          <a:tab pos="9028113" algn="l"/>
                          <a:tab pos="94853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Концентрация сывороточного альбумина достоверно повышается через 6 месяцев.    Средний показатель в группе на 6 месяц- 43,5 г/л (N-34-54 г/л )</a:t>
                      </a: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981200" y="0"/>
            <a:ext cx="331088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>
                <a:solidFill>
                  <a:srgbClr val="17375E"/>
                </a:solidFill>
                <a:ea typeface="MS PGothic" pitchFamily="34" charset="-128"/>
              </a:rPr>
              <a:t>Доказательная база</a:t>
            </a:r>
          </a:p>
        </p:txBody>
      </p:sp>
      <p:graphicFrame>
        <p:nvGraphicFramePr>
          <p:cNvPr id="1740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27929"/>
              </p:ext>
            </p:extLst>
          </p:nvPr>
        </p:nvGraphicFramePr>
        <p:xfrm>
          <a:off x="93662" y="980728"/>
          <a:ext cx="8726810" cy="4488657"/>
        </p:xfrm>
        <a:graphic>
          <a:graphicData uri="http://schemas.openxmlformats.org/drawingml/2006/table">
            <a:tbl>
              <a:tblPr/>
              <a:tblGrid>
                <a:gridCol w="1975274"/>
                <a:gridCol w="2802840"/>
                <a:gridCol w="3948696"/>
              </a:tblGrid>
              <a:tr h="21201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авторы</a:t>
                      </a:r>
                    </a:p>
                  </a:txBody>
                  <a:tcPr marL="3960" marR="3960" marT="16307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обзор исследования</a:t>
                      </a:r>
                    </a:p>
                  </a:txBody>
                  <a:tcPr marL="3960" marR="3960" marT="16307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результаты </a:t>
                      </a:r>
                    </a:p>
                  </a:txBody>
                  <a:tcPr marL="3960" marR="3960" marT="16307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6647"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LankischPG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DtschMed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Wochenschr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1988;113(1):15-74</a:t>
                      </a:r>
                    </a:p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Открытое, контролируемое,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рандомизирован-ное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перекрестное исследование динамики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стеатореи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объема стула</a:t>
                      </a: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95250" algn="l"/>
                          <a:tab pos="552450" algn="l"/>
                          <a:tab pos="1009650" algn="l"/>
                          <a:tab pos="1466850" algn="l"/>
                          <a:tab pos="1924050" algn="l"/>
                          <a:tab pos="2381250" algn="l"/>
                          <a:tab pos="2838450" algn="l"/>
                          <a:tab pos="3295650" algn="l"/>
                          <a:tab pos="3752850" algn="l"/>
                          <a:tab pos="4210050" algn="l"/>
                          <a:tab pos="4667250" algn="l"/>
                          <a:tab pos="5124450" algn="l"/>
                          <a:tab pos="5581650" algn="l"/>
                          <a:tab pos="6038850" algn="l"/>
                          <a:tab pos="6496050" algn="l"/>
                          <a:tab pos="6953250" algn="l"/>
                          <a:tab pos="7410450" algn="l"/>
                          <a:tab pos="7867650" algn="l"/>
                          <a:tab pos="8324850" algn="l"/>
                          <a:tab pos="8782050" algn="l"/>
                          <a:tab pos="9239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Дизайн: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5 - дневная  терапия 9 больных хроническим панкреатитом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Возраст: 33 -57 лет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группа: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капсулы с мини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таблетками 20 000 ЕД липазы, 3 капсулы в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группа: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капсулы с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минимикросферами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10 000 ЕД липазы, 6 капсул в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1714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271463" algn="l"/>
                          <a:tab pos="728663" algn="l"/>
                          <a:tab pos="1185863" algn="l"/>
                          <a:tab pos="1643063" algn="l"/>
                          <a:tab pos="2100263" algn="l"/>
                          <a:tab pos="2557463" algn="l"/>
                          <a:tab pos="3014663" algn="l"/>
                          <a:tab pos="3471863" algn="l"/>
                          <a:tab pos="3929063" algn="l"/>
                          <a:tab pos="4386263" algn="l"/>
                          <a:tab pos="4843463" algn="l"/>
                          <a:tab pos="5300663" algn="l"/>
                          <a:tab pos="5757863" algn="l"/>
                          <a:tab pos="6215063" algn="l"/>
                          <a:tab pos="6672263" algn="l"/>
                          <a:tab pos="7129463" algn="l"/>
                          <a:tab pos="7586663" algn="l"/>
                          <a:tab pos="8043863" algn="l"/>
                          <a:tab pos="8501063" algn="l"/>
                          <a:tab pos="8958263" algn="l"/>
                          <a:tab pos="9415463" algn="l"/>
                        </a:tabLst>
                      </a:pPr>
                      <a:r>
                        <a:rPr kumimoji="0" lang="ru-RU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Стеаторея</a:t>
                      </a: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Капсулированный панкреатин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минитаблетками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обеспечивает достоверное снижение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стеатореи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наравне с терапией другими капсулированными формами панкреатина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Исходные показатели в группе до лечения:                  55,1 г жира в  фекалиях /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Группа 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): на 5 день лечения 23,2 г жира в фекалиях /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Группа 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минимикросферы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): на 5 день лечения 22,7 г жира в фекалиях / день</a:t>
                      </a:r>
                    </a:p>
                    <a:p>
                      <a:pPr marL="265113" marR="0" lvl="0" indent="-17145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ü"/>
                        <a:tabLst>
                          <a:tab pos="271463" algn="l"/>
                          <a:tab pos="728663" algn="l"/>
                          <a:tab pos="1185863" algn="l"/>
                          <a:tab pos="1643063" algn="l"/>
                          <a:tab pos="2100263" algn="l"/>
                          <a:tab pos="2557463" algn="l"/>
                          <a:tab pos="3014663" algn="l"/>
                          <a:tab pos="3471863" algn="l"/>
                          <a:tab pos="3929063" algn="l"/>
                          <a:tab pos="4386263" algn="l"/>
                          <a:tab pos="4843463" algn="l"/>
                          <a:tab pos="5300663" algn="l"/>
                          <a:tab pos="5757863" algn="l"/>
                          <a:tab pos="6215063" algn="l"/>
                          <a:tab pos="6672263" algn="l"/>
                          <a:tab pos="7129463" algn="l"/>
                          <a:tab pos="7586663" algn="l"/>
                          <a:tab pos="8043863" algn="l"/>
                          <a:tab pos="8501063" algn="l"/>
                          <a:tab pos="8958263" algn="l"/>
                          <a:tab pos="9415463" algn="l"/>
                        </a:tabLst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Объём фекалий </a:t>
                      </a:r>
                      <a:b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Капсулированный панкреатин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минитаблетками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обеспечивает достоверное снижение объема фекалий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наравне с терапией другими капсулированными формами панкреатина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Исходные показатели в группе до лечения:       420 г фекалий /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Группа 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минитаблетки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): на 5 день лечения      297 г / день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Группа 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минимикросферы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): на 5 день лечения 296 г / день</a:t>
                      </a:r>
                    </a:p>
                  </a:txBody>
                  <a:tcPr marL="3960" marR="3960" marT="1807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44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981200" y="0"/>
            <a:ext cx="34182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>
                <a:solidFill>
                  <a:srgbClr val="17375E"/>
                </a:solidFill>
                <a:ea typeface="MS PGothic" pitchFamily="34" charset="-128"/>
              </a:rPr>
              <a:t>Доказательная</a:t>
            </a:r>
            <a:r>
              <a:rPr lang="ru-RU" sz="3200" b="1" dirty="0">
                <a:solidFill>
                  <a:srgbClr val="17375E"/>
                </a:solidFill>
                <a:ea typeface="MS PGothic" pitchFamily="34" charset="-128"/>
              </a:rPr>
              <a:t> база</a:t>
            </a:r>
          </a:p>
        </p:txBody>
      </p:sp>
      <p:graphicFrame>
        <p:nvGraphicFramePr>
          <p:cNvPr id="17613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2677"/>
              </p:ext>
            </p:extLst>
          </p:nvPr>
        </p:nvGraphicFramePr>
        <p:xfrm>
          <a:off x="179512" y="836712"/>
          <a:ext cx="8640960" cy="5256584"/>
        </p:xfrm>
        <a:graphic>
          <a:graphicData uri="http://schemas.openxmlformats.org/drawingml/2006/table">
            <a:tbl>
              <a:tblPr/>
              <a:tblGrid>
                <a:gridCol w="2314356"/>
                <a:gridCol w="2935316"/>
                <a:gridCol w="3391288"/>
              </a:tblGrid>
              <a:tr h="2295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авторы</a:t>
                      </a:r>
                    </a:p>
                  </a:txBody>
                  <a:tcPr marL="0" marR="0" marT="1411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обзор исследования</a:t>
                      </a:r>
                    </a:p>
                  </a:txBody>
                  <a:tcPr marL="0" marR="0" marT="1411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результаты </a:t>
                      </a:r>
                    </a:p>
                  </a:txBody>
                  <a:tcPr marL="0" marR="0" marT="1411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08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J. H. Meyer and R. Lake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Pancreas. 1997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Оценка различий гастроинтестинального транзита частиц 1,2 и 2 мм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Исследование прохождения меченых минимикросфер  1,2 мм и минитаблеток 2 мм   из желудка в 12-перстную кишку совместно с пищей. </a:t>
                      </a:r>
                    </a:p>
                  </a:txBody>
                  <a:tcPr marL="0" marR="0" marT="1411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Было произведено 3 замера эвакуации из желудка: через 60 -150-300 минут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Отсутствует разница между минитаблетками и минимикросферами в отношении гастроинтестинального транзита.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4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CriscuoliG et al. Biol.Med. 1994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Оценка различий гастроинтестинального транзита частиц 1,2 и 2 мм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Рентгеновское исследование желудочно-кишечного транзита частиц  1,2 мм и 2 мм путем пробного завтрака с предварительным 12-часовым голоданием.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Схема: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 Пробный завтрак-200 мл молока,через 20 минут 4 капсулы с водой (150 мл).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2.Через 150 минут повторно 4 капсулы с водой (150 мл)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Было произведено 3 замера эвакуации из желудка: через 60 -150-300 минут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Отсутствует разница между минитаблетками и минимикросферами в отношении гастроинтестинального транзита.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7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K. Breuel, K.D..Wutzke "Pancreatin Scientific articles" №39  Sept. 1996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Сравнительное исследование.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 мужчин и 8 женщин с диагнозом муковисцидоз 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Эффективность лечения препаратом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Креон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Пангрол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больных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муковисцидозом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не имеет статистически значимых различий </a:t>
                      </a:r>
                    </a:p>
                  </a:txBody>
                  <a:tcPr marL="0" marR="0" marT="12347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1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PT" sz="2400" b="1" dirty="0"/>
              <a:t>Пульмозим </a:t>
            </a:r>
            <a:r>
              <a:rPr lang="pt-PT" sz="2400" b="1" dirty="0" smtClean="0"/>
              <a:t>– </a:t>
            </a:r>
            <a:r>
              <a:rPr lang="pt-PT" sz="2400" b="1" dirty="0"/>
              <a:t>высокоэффективный муколитик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pt-PT" sz="2400" b="1" dirty="0"/>
              <a:t>нового поколения</a:t>
            </a:r>
            <a:endParaRPr lang="ru-RU" sz="2400" b="1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err="1"/>
              <a:t>Пульмозим</a:t>
            </a:r>
            <a:r>
              <a:rPr lang="ru-RU" sz="1600" dirty="0"/>
              <a:t> можно вводить </a:t>
            </a:r>
            <a:r>
              <a:rPr lang="ru-RU" sz="1600" dirty="0" err="1"/>
              <a:t>джет-небулайзером</a:t>
            </a:r>
            <a:r>
              <a:rPr lang="ru-RU" sz="1600" dirty="0"/>
              <a:t>/ компрессором многоразового пользования типа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 </a:t>
            </a:r>
            <a:r>
              <a:rPr lang="ru-RU" sz="1600" dirty="0" err="1"/>
              <a:t>Pari</a:t>
            </a:r>
            <a:r>
              <a:rPr lang="ru-RU" sz="1600" dirty="0"/>
              <a:t> LL/ </a:t>
            </a:r>
            <a:r>
              <a:rPr lang="ru-RU" sz="1600" dirty="0" err="1"/>
              <a:t>Inhalierboy</a:t>
            </a:r>
            <a:endParaRPr lang="ru-RU" sz="1600" dirty="0"/>
          </a:p>
          <a:p>
            <a:pPr>
              <a:lnSpc>
                <a:spcPct val="90000"/>
              </a:lnSpc>
            </a:pPr>
            <a:r>
              <a:rPr lang="ru-RU" sz="1600" dirty="0"/>
              <a:t> </a:t>
            </a:r>
            <a:r>
              <a:rPr lang="ru-RU" sz="1600" dirty="0" err="1"/>
              <a:t>Pari</a:t>
            </a:r>
            <a:r>
              <a:rPr lang="ru-RU" sz="1600" dirty="0"/>
              <a:t> LC/ </a:t>
            </a:r>
            <a:r>
              <a:rPr lang="ru-RU" sz="1600" dirty="0" err="1"/>
              <a:t>Inhalierboy</a:t>
            </a:r>
            <a:r>
              <a:rPr lang="ru-RU" sz="16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 </a:t>
            </a:r>
            <a:r>
              <a:rPr lang="ru-RU" sz="1600" dirty="0" err="1"/>
              <a:t>Master</a:t>
            </a:r>
            <a:r>
              <a:rPr lang="ru-RU" sz="1600" dirty="0"/>
              <a:t>, </a:t>
            </a:r>
            <a:r>
              <a:rPr lang="ru-RU" sz="1600" dirty="0" err="1"/>
              <a:t>Aiolos</a:t>
            </a:r>
            <a:r>
              <a:rPr lang="ru-RU" sz="1600" dirty="0"/>
              <a:t>/ 2 </a:t>
            </a:r>
            <a:r>
              <a:rPr lang="ru-RU" sz="1600" dirty="0" err="1"/>
              <a:t>Aiolos</a:t>
            </a:r>
            <a:r>
              <a:rPr lang="ru-RU" sz="1600" dirty="0"/>
              <a:t>, </a:t>
            </a:r>
            <a:r>
              <a:rPr lang="ru-RU" sz="1600" dirty="0" err="1"/>
              <a:t>Side</a:t>
            </a:r>
            <a:r>
              <a:rPr lang="ru-RU" sz="1600" dirty="0"/>
              <a:t> </a:t>
            </a:r>
            <a:r>
              <a:rPr lang="ru-RU" sz="1600" dirty="0" err="1"/>
              <a:t>Stream</a:t>
            </a:r>
            <a:r>
              <a:rPr lang="ru-RU" sz="1600" dirty="0"/>
              <a:t>/ CR50, </a:t>
            </a:r>
          </a:p>
          <a:p>
            <a:pPr>
              <a:lnSpc>
                <a:spcPct val="90000"/>
              </a:lnSpc>
            </a:pPr>
            <a:r>
              <a:rPr lang="ru-RU" sz="1600" dirty="0" err="1"/>
              <a:t>Mobil</a:t>
            </a:r>
            <a:r>
              <a:rPr lang="ru-RU" sz="1600" dirty="0"/>
              <a:t> </a:t>
            </a:r>
            <a:r>
              <a:rPr lang="ru-RU" sz="1600" dirty="0" err="1"/>
              <a:t>Air</a:t>
            </a:r>
            <a:r>
              <a:rPr lang="ru-RU" sz="16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1600" dirty="0" err="1"/>
              <a:t>Porta-Neb</a:t>
            </a:r>
            <a:r>
              <a:rPr lang="ru-RU" sz="1600" dirty="0"/>
              <a:t>, 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возможно использование меш-ингаляторов (E-</a:t>
            </a:r>
            <a:r>
              <a:rPr lang="ru-RU" sz="1600" dirty="0" err="1"/>
              <a:t>flow</a:t>
            </a:r>
            <a:r>
              <a:rPr lang="ru-RU" sz="1600" dirty="0"/>
              <a:t> или I-</a:t>
            </a:r>
            <a:r>
              <a:rPr lang="ru-RU" sz="1600" dirty="0" err="1"/>
              <a:t>Neb</a:t>
            </a:r>
            <a:r>
              <a:rPr lang="ru-RU" sz="1600" dirty="0"/>
              <a:t>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47948" y="4941168"/>
            <a:ext cx="803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 defTabSz="914400"/>
            <a:r>
              <a:rPr lang="ru-RU" sz="1600" i="1" dirty="0" err="1"/>
              <a:t>Inhaled</a:t>
            </a:r>
            <a:r>
              <a:rPr lang="ru-RU" sz="1600" i="1" dirty="0"/>
              <a:t> </a:t>
            </a:r>
            <a:r>
              <a:rPr lang="ru-RU" sz="1600" i="1" dirty="0" err="1"/>
              <a:t>medication</a:t>
            </a:r>
            <a:r>
              <a:rPr lang="ru-RU" sz="1600" i="1" dirty="0"/>
              <a:t> </a:t>
            </a:r>
            <a:r>
              <a:rPr lang="ru-RU" sz="1600" i="1" dirty="0" err="1"/>
              <a:t>and</a:t>
            </a:r>
            <a:r>
              <a:rPr lang="ru-RU" sz="1600" i="1" dirty="0"/>
              <a:t> </a:t>
            </a:r>
            <a:r>
              <a:rPr lang="ru-RU" sz="1600" i="1" dirty="0" err="1"/>
              <a:t>inhalation</a:t>
            </a:r>
            <a:r>
              <a:rPr lang="ru-RU" sz="1600" i="1" dirty="0"/>
              <a:t> </a:t>
            </a:r>
            <a:r>
              <a:rPr lang="ru-RU" sz="1600" i="1" dirty="0" err="1"/>
              <a:t>devices</a:t>
            </a:r>
            <a:r>
              <a:rPr lang="ru-RU" sz="1600" i="1" dirty="0"/>
              <a:t> </a:t>
            </a:r>
            <a:r>
              <a:rPr lang="ru-RU" sz="1600" i="1" dirty="0" err="1"/>
              <a:t>for</a:t>
            </a:r>
            <a:r>
              <a:rPr lang="ru-RU" sz="1600" i="1" dirty="0"/>
              <a:t> </a:t>
            </a:r>
            <a:r>
              <a:rPr lang="ru-RU" sz="1600" i="1" dirty="0" err="1"/>
              <a:t>lung</a:t>
            </a:r>
            <a:r>
              <a:rPr lang="ru-RU" sz="1600" i="1" dirty="0"/>
              <a:t> </a:t>
            </a:r>
            <a:r>
              <a:rPr lang="ru-RU" sz="1600" i="1" dirty="0" err="1"/>
              <a:t>disease</a:t>
            </a:r>
            <a:r>
              <a:rPr lang="ru-RU" sz="1600" i="1" dirty="0"/>
              <a:t> </a:t>
            </a:r>
            <a:r>
              <a:rPr lang="ru-RU" sz="1600" i="1" dirty="0" err="1"/>
              <a:t>in</a:t>
            </a:r>
            <a:endParaRPr lang="ru-RU" sz="1600" i="1" dirty="0"/>
          </a:p>
          <a:p>
            <a:pPr algn="r" defTabSz="914400"/>
            <a:r>
              <a:rPr lang="ru-RU" sz="1600" i="1" dirty="0" err="1"/>
              <a:t>patients</a:t>
            </a:r>
            <a:r>
              <a:rPr lang="ru-RU" sz="1600" i="1" dirty="0"/>
              <a:t> </a:t>
            </a:r>
            <a:r>
              <a:rPr lang="ru-RU" sz="1600" i="1" dirty="0" err="1"/>
              <a:t>with</a:t>
            </a:r>
            <a:r>
              <a:rPr lang="ru-RU" sz="1600" i="1" dirty="0"/>
              <a:t> </a:t>
            </a:r>
            <a:r>
              <a:rPr lang="ru-RU" sz="1600" i="1" dirty="0" err="1"/>
              <a:t>cystic</a:t>
            </a:r>
            <a:r>
              <a:rPr lang="ru-RU" sz="1600" i="1" dirty="0"/>
              <a:t> </a:t>
            </a:r>
            <a:r>
              <a:rPr lang="ru-RU" sz="1600" i="1" dirty="0" err="1"/>
              <a:t>fibrosis</a:t>
            </a:r>
            <a:r>
              <a:rPr lang="ru-RU" sz="1600" i="1" dirty="0"/>
              <a:t>: A </a:t>
            </a:r>
            <a:r>
              <a:rPr lang="ru-RU" sz="1600" i="1" dirty="0" err="1"/>
              <a:t>European</a:t>
            </a:r>
            <a:r>
              <a:rPr lang="ru-RU" sz="1600" i="1" dirty="0"/>
              <a:t> </a:t>
            </a:r>
            <a:r>
              <a:rPr lang="ru-RU" sz="1600" i="1" dirty="0" err="1"/>
              <a:t>consensus</a:t>
            </a:r>
            <a:r>
              <a:rPr lang="ru-RU" sz="1600" i="1" dirty="0"/>
              <a:t>☆</a:t>
            </a:r>
          </a:p>
          <a:p>
            <a:pPr algn="r" defTabSz="914400"/>
            <a:r>
              <a:rPr lang="ru-RU" sz="1600" i="1" dirty="0" err="1"/>
              <a:t>Harry</a:t>
            </a:r>
            <a:r>
              <a:rPr lang="ru-RU" sz="1600" i="1" dirty="0"/>
              <a:t> </a:t>
            </a:r>
            <a:r>
              <a:rPr lang="ru-RU" sz="1600" i="1" dirty="0" err="1"/>
              <a:t>Heijerman</a:t>
            </a:r>
            <a:r>
              <a:rPr lang="ru-RU" sz="1600" i="1" dirty="0"/>
              <a:t> ⁎, </a:t>
            </a:r>
            <a:r>
              <a:rPr lang="ru-RU" sz="1600" i="1" dirty="0" err="1"/>
              <a:t>Elsbeth</a:t>
            </a:r>
            <a:r>
              <a:rPr lang="ru-RU" sz="1600" i="1" dirty="0"/>
              <a:t> </a:t>
            </a:r>
            <a:r>
              <a:rPr lang="ru-RU" sz="1600" i="1" dirty="0" err="1"/>
              <a:t>Westerman</a:t>
            </a:r>
            <a:r>
              <a:rPr lang="ru-RU" sz="1600" i="1" dirty="0"/>
              <a:t>, </a:t>
            </a:r>
            <a:r>
              <a:rPr lang="ru-RU" sz="1600" i="1" dirty="0" err="1"/>
              <a:t>Steven</a:t>
            </a:r>
            <a:r>
              <a:rPr lang="ru-RU" sz="1600" i="1" dirty="0"/>
              <a:t> </a:t>
            </a:r>
            <a:r>
              <a:rPr lang="ru-RU" sz="1600" i="1" dirty="0" err="1"/>
              <a:t>Conway</a:t>
            </a:r>
            <a:r>
              <a:rPr lang="ru-RU" sz="1600" i="1" dirty="0"/>
              <a:t>, </a:t>
            </a:r>
            <a:r>
              <a:rPr lang="ru-RU" sz="1600" i="1" dirty="0" err="1"/>
              <a:t>Daan</a:t>
            </a:r>
            <a:r>
              <a:rPr lang="ru-RU" sz="1600" i="1" dirty="0"/>
              <a:t> </a:t>
            </a:r>
            <a:r>
              <a:rPr lang="ru-RU" sz="1600" i="1" dirty="0" err="1"/>
              <a:t>Touw</a:t>
            </a:r>
            <a:endParaRPr lang="ru-RU" sz="1600" i="1" dirty="0"/>
          </a:p>
          <a:p>
            <a:pPr algn="r" defTabSz="914400"/>
            <a:r>
              <a:rPr lang="ru-RU" sz="1600" i="1" dirty="0" err="1"/>
              <a:t>Received</a:t>
            </a:r>
            <a:r>
              <a:rPr lang="ru-RU" sz="1600" i="1" dirty="0"/>
              <a:t> 31 </a:t>
            </a:r>
            <a:r>
              <a:rPr lang="ru-RU" sz="1600" i="1" dirty="0" err="1"/>
              <a:t>January</a:t>
            </a:r>
            <a:r>
              <a:rPr lang="ru-RU" sz="1600" i="1" dirty="0"/>
              <a:t> 2009; </a:t>
            </a:r>
            <a:r>
              <a:rPr lang="ru-RU" sz="1600" i="1" dirty="0" err="1"/>
              <a:t>received</a:t>
            </a:r>
            <a:r>
              <a:rPr lang="ru-RU" sz="1600" i="1" dirty="0"/>
              <a:t> </a:t>
            </a:r>
            <a:r>
              <a:rPr lang="ru-RU" sz="1600" i="1" dirty="0" err="1"/>
              <a:t>in</a:t>
            </a:r>
            <a:r>
              <a:rPr lang="ru-RU" sz="1600" i="1" dirty="0"/>
              <a:t> </a:t>
            </a:r>
            <a:r>
              <a:rPr lang="ru-RU" sz="1600" i="1" dirty="0" err="1"/>
              <a:t>revised</a:t>
            </a:r>
            <a:r>
              <a:rPr lang="ru-RU" sz="1600" i="1" dirty="0"/>
              <a:t> </a:t>
            </a:r>
            <a:r>
              <a:rPr lang="ru-RU" sz="1600" i="1" dirty="0" err="1"/>
              <a:t>form</a:t>
            </a:r>
            <a:r>
              <a:rPr lang="ru-RU" sz="1600" i="1" dirty="0"/>
              <a:t> 5 </a:t>
            </a:r>
            <a:r>
              <a:rPr lang="ru-RU" sz="1600" i="1" dirty="0" err="1"/>
              <a:t>April</a:t>
            </a:r>
            <a:r>
              <a:rPr lang="ru-RU" sz="1600" i="1" dirty="0"/>
              <a:t> 2009; </a:t>
            </a:r>
            <a:r>
              <a:rPr lang="ru-RU" sz="1600" i="1" dirty="0" err="1"/>
              <a:t>accepted</a:t>
            </a:r>
            <a:r>
              <a:rPr lang="ru-RU" sz="1600" i="1" dirty="0"/>
              <a:t> 8 </a:t>
            </a:r>
            <a:r>
              <a:rPr lang="ru-RU" sz="1600" i="1" dirty="0" err="1"/>
              <a:t>April</a:t>
            </a:r>
            <a:r>
              <a:rPr lang="ru-RU" sz="1600" i="1" dirty="0"/>
              <a:t> 2009 </a:t>
            </a:r>
            <a:r>
              <a:rPr lang="ru-RU" sz="1600" i="1" dirty="0" err="1"/>
              <a:t>Available</a:t>
            </a:r>
            <a:r>
              <a:rPr lang="ru-RU" sz="1600" i="1" dirty="0"/>
              <a:t> </a:t>
            </a:r>
            <a:r>
              <a:rPr lang="ru-RU" sz="1600" i="1" dirty="0" err="1"/>
              <a:t>online</a:t>
            </a:r>
            <a:r>
              <a:rPr lang="ru-RU" sz="1600" i="1" dirty="0"/>
              <a:t> 25 </a:t>
            </a:r>
            <a:r>
              <a:rPr lang="ru-RU" sz="1600" i="1" dirty="0" err="1"/>
              <a:t>June</a:t>
            </a:r>
            <a:r>
              <a:rPr lang="ru-RU" sz="1600" i="1" dirty="0"/>
              <a:t> 2009</a:t>
            </a:r>
          </a:p>
          <a:p>
            <a:pPr defTabSz="914400"/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84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8748712" cy="6021387"/>
          </a:xfrm>
          <a:ln/>
        </p:spPr>
        <p:txBody>
          <a:bodyPr lIns="90000" tIns="46800" rIns="90000" bIns="46800"/>
          <a:lstStyle/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 err="1"/>
              <a:t>Муковисцидоз</a:t>
            </a:r>
            <a:endParaRPr lang="ru-RU" sz="1600" dirty="0"/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Бронхиальная астма у детей и взрослых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Ателектазы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Первичная цилиарная </a:t>
            </a:r>
            <a:r>
              <a:rPr lang="ru-RU" sz="1600" dirty="0" err="1"/>
              <a:t>дискинезия</a:t>
            </a:r>
            <a:endParaRPr lang="ru-RU" sz="1600" dirty="0"/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Бронхоэктатическая болезнь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 err="1"/>
              <a:t>Бронхиолит</a:t>
            </a:r>
            <a:endParaRPr lang="ru-RU" sz="1600" dirty="0"/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Пороки развития легких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 err="1"/>
              <a:t>Иммунодефицитные</a:t>
            </a:r>
            <a:r>
              <a:rPr lang="ru-RU" sz="1600" dirty="0"/>
              <a:t> состояния протекающие с поражением легких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Синусит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dirty="0"/>
              <a:t>Плеврит</a:t>
            </a:r>
          </a:p>
          <a:p>
            <a:pPr marL="442913" indent="-442913" defTabSz="449263">
              <a:lnSpc>
                <a:spcPct val="80000"/>
              </a:lnSpc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Возможно эндобронхиальное и </a:t>
            </a:r>
            <a:r>
              <a:rPr lang="ru-RU" sz="1600" b="1" dirty="0" err="1">
                <a:solidFill>
                  <a:srgbClr val="000066"/>
                </a:solidFill>
              </a:rPr>
              <a:t>эндоплевральное</a:t>
            </a:r>
            <a:r>
              <a:rPr lang="ru-RU" sz="1600" b="1" dirty="0">
                <a:solidFill>
                  <a:srgbClr val="000066"/>
                </a:solidFill>
              </a:rPr>
              <a:t> введение препарата в виде </a:t>
            </a:r>
            <a:r>
              <a:rPr lang="ru-RU" sz="1600" b="1" dirty="0" err="1">
                <a:solidFill>
                  <a:srgbClr val="000066"/>
                </a:solidFill>
              </a:rPr>
              <a:t>болюсных</a:t>
            </a:r>
            <a:r>
              <a:rPr lang="ru-RU" sz="1600" b="1" dirty="0">
                <a:solidFill>
                  <a:srgbClr val="000066"/>
                </a:solidFill>
              </a:rPr>
              <a:t> инстилляций - по 2,5 мг в 10 мл физиологического раствора</a:t>
            </a:r>
          </a:p>
          <a:p>
            <a:pPr marL="442913" indent="-442913" defTabSz="449263">
              <a:lnSpc>
                <a:spcPct val="80000"/>
              </a:lnSpc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Возможно введение препарата в придаточные пазухи носа в виде аэрозоля 2,5 мг через ПАРИ синус или инстилляций для лечения гнойного синусита</a:t>
            </a:r>
          </a:p>
          <a:p>
            <a:pPr marL="442913" indent="-442913" defTabSz="449263">
              <a:lnSpc>
                <a:spcPct val="8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Font typeface="Verdana" pitchFamily="34" charset="0"/>
              <a:buChar char="•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889000" y="188913"/>
            <a:ext cx="7720013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0" hangingPunct="0">
              <a:lnSpc>
                <a:spcPct val="120000"/>
              </a:lnSpc>
              <a:spcBef>
                <a:spcPts val="700"/>
              </a:spcBef>
              <a:spcAft>
                <a:spcPts val="1400"/>
              </a:spcAft>
              <a:buClr>
                <a:srgbClr val="000066"/>
              </a:buClr>
              <a:buSzPct val="100000"/>
              <a:buFont typeface="Times New Roman" pitchFamily="18" charset="0"/>
              <a:buNone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sz="2400" b="1" dirty="0" err="1">
                <a:solidFill>
                  <a:srgbClr val="16165D"/>
                </a:solidFill>
                <a:latin typeface="+mj-lt"/>
              </a:rPr>
              <a:t>Дорназа</a:t>
            </a:r>
            <a:r>
              <a:rPr lang="ru-RU" sz="2400" b="1" dirty="0">
                <a:solidFill>
                  <a:srgbClr val="16165D"/>
                </a:solidFill>
                <a:latin typeface="+mj-lt"/>
              </a:rPr>
              <a:t>-альфа показания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998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66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b="1" dirty="0" err="1" smtClean="0"/>
              <a:t>Муковисцидоз</a:t>
            </a:r>
            <a:r>
              <a:rPr lang="en-US" sz="2500" b="1" dirty="0"/>
              <a:t> </a:t>
            </a:r>
            <a:r>
              <a:rPr lang="ru-RU" sz="2500" b="1" dirty="0" smtClean="0"/>
              <a:t> как модель диагностики, терапии и реабилитации больных с </a:t>
            </a:r>
            <a:r>
              <a:rPr lang="ru-RU" sz="2500" b="1" dirty="0" err="1" smtClean="0"/>
              <a:t>орфанными</a:t>
            </a:r>
            <a:r>
              <a:rPr lang="ru-RU" sz="2500" b="1" dirty="0" smtClean="0"/>
              <a:t> заболеваниями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056"/>
            <a:ext cx="4031679" cy="4238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Неонатальный скрининг – эпидемиология - 1:10296 новорожденных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Расширение возможности ДНК диагностики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/>
              <a:t>Жизнеугрожающее</a:t>
            </a:r>
            <a:r>
              <a:rPr lang="ru-RU" sz="1800" dirty="0" smtClean="0"/>
              <a:t> заболевание с клиническим полиморфизмом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Постоянно усовершенствуется терапия и растет продолжительность жизни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Центры </a:t>
            </a:r>
            <a:r>
              <a:rPr lang="ru-RU" sz="1800" dirty="0" err="1" smtClean="0"/>
              <a:t>Муковисцидоза</a:t>
            </a:r>
            <a:r>
              <a:rPr lang="ru-RU" sz="1800" dirty="0" smtClean="0"/>
              <a:t> ( в Европе отработанная модель)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/>
              <a:t>Пациентские</a:t>
            </a:r>
            <a:r>
              <a:rPr lang="ru-RU" sz="1800" dirty="0" smtClean="0"/>
              <a:t> организации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23850" y="1860641"/>
            <a:ext cx="8569325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66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cs typeface="Arial" pitchFamily="34" charset="0"/>
              </a:rPr>
              <a:t> База данных </a:t>
            </a:r>
            <a:r>
              <a:rPr lang="en-US" sz="2000" dirty="0">
                <a:cs typeface="Arial" pitchFamily="34" charset="0"/>
              </a:rPr>
              <a:t>ERCF database </a:t>
            </a:r>
            <a:r>
              <a:rPr lang="ru-RU" sz="2000" dirty="0">
                <a:cs typeface="Arial" pitchFamily="34" charset="0"/>
              </a:rPr>
              <a:t>состояла из </a:t>
            </a:r>
            <a:r>
              <a:rPr lang="en-US" sz="2000" dirty="0">
                <a:cs typeface="Arial" pitchFamily="34" charset="0"/>
              </a:rPr>
              <a:t>15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979 </a:t>
            </a:r>
            <a:r>
              <a:rPr lang="ru-RU" sz="2000" dirty="0">
                <a:cs typeface="Arial" pitchFamily="34" charset="0"/>
              </a:rPr>
              <a:t>пациентов, наблюдаемых между </a:t>
            </a:r>
            <a:r>
              <a:rPr lang="en-US" sz="2000" dirty="0">
                <a:cs typeface="Arial" pitchFamily="34" charset="0"/>
              </a:rPr>
              <a:t>1994 </a:t>
            </a:r>
            <a:r>
              <a:rPr lang="ru-RU" sz="2000" dirty="0">
                <a:cs typeface="Arial" pitchFamily="34" charset="0"/>
              </a:rPr>
              <a:t>и </a:t>
            </a:r>
            <a:r>
              <a:rPr lang="en-US" sz="2000" dirty="0">
                <a:cs typeface="Arial" pitchFamily="34" charset="0"/>
              </a:rPr>
              <a:t>2000</a:t>
            </a:r>
            <a:r>
              <a:rPr lang="ru-RU" sz="2000" dirty="0">
                <a:cs typeface="Arial" pitchFamily="34" charset="0"/>
              </a:rPr>
              <a:t> годами</a:t>
            </a:r>
            <a:r>
              <a:rPr lang="en-US" sz="2000" dirty="0">
                <a:cs typeface="Arial" pitchFamily="34" charset="0"/>
              </a:rPr>
              <a:t>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cs typeface="Arial" pitchFamily="34" charset="0"/>
            </a:endParaRPr>
          </a:p>
          <a:p>
            <a:pPr defTabSz="449263">
              <a:buClr>
                <a:srgbClr val="000066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cs typeface="Arial" pitchFamily="34" charset="0"/>
              </a:rPr>
              <a:t> 3 486 из </a:t>
            </a:r>
            <a:r>
              <a:rPr lang="en-US" sz="2000" dirty="0">
                <a:cs typeface="Arial" pitchFamily="34" charset="0"/>
              </a:rPr>
              <a:t>14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362 </a:t>
            </a:r>
            <a:r>
              <a:rPr lang="ru-RU" sz="2000" dirty="0">
                <a:cs typeface="Arial" pitchFamily="34" charset="0"/>
              </a:rPr>
              <a:t>больных, вошедших в исследование, были младше 5 лет на момент начала терапии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cs typeface="Arial" pitchFamily="34" charset="0"/>
            </a:endParaRPr>
          </a:p>
          <a:p>
            <a:pPr defTabSz="449263">
              <a:buClr>
                <a:srgbClr val="000066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cs typeface="Arial" pitchFamily="34" charset="0"/>
              </a:rPr>
              <a:t> Переносимость </a:t>
            </a:r>
            <a:r>
              <a:rPr lang="ru-RU" sz="2000" dirty="0" err="1">
                <a:cs typeface="Arial" pitchFamily="34" charset="0"/>
              </a:rPr>
              <a:t>Дорназы</a:t>
            </a:r>
            <a:r>
              <a:rPr lang="ru-RU" sz="2000" dirty="0">
                <a:cs typeface="Arial" pitchFamily="34" charset="0"/>
              </a:rPr>
              <a:t> альфа была не хуже, чем у более взрослых пациентов (около 30% больных в обеих группах имели те или иные побочные реакции)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4788" y="753299"/>
            <a:ext cx="87137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+mj-lt"/>
                <a:cs typeface="Arial" pitchFamily="34" charset="0"/>
              </a:rPr>
              <a:t>Доказательная база безопасности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577453" y="5649383"/>
            <a:ext cx="84193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i="1" dirty="0">
                <a:cs typeface="Arial" pitchFamily="34" charset="0"/>
              </a:rPr>
              <a:t>Данные из Эпидемиологического Регистра больных </a:t>
            </a:r>
            <a:r>
              <a:rPr lang="ru-RU" sz="1400" i="1" dirty="0" err="1">
                <a:cs typeface="Arial" pitchFamily="34" charset="0"/>
              </a:rPr>
              <a:t>Муковисцидозом</a:t>
            </a:r>
            <a:r>
              <a:rPr lang="ru-RU" sz="1400" i="1" dirty="0">
                <a:cs typeface="Arial" pitchFamily="34" charset="0"/>
              </a:rPr>
              <a:t> (</a:t>
            </a:r>
            <a:r>
              <a:rPr lang="en-US" sz="1400" i="1" dirty="0">
                <a:cs typeface="Arial" pitchFamily="34" charset="0"/>
              </a:rPr>
              <a:t>ERCF</a:t>
            </a:r>
            <a:r>
              <a:rPr lang="ru-RU" sz="1400" i="1" dirty="0">
                <a:cs typeface="Arial" pitchFamily="34" charset="0"/>
              </a:rPr>
              <a:t>) </a:t>
            </a:r>
          </a:p>
          <a:p>
            <a:r>
              <a:rPr lang="en-US" sz="1400" i="1" dirty="0">
                <a:cs typeface="Arial" pitchFamily="34" charset="0"/>
              </a:rPr>
              <a:t>S.G. McKenzie, S. </a:t>
            </a:r>
            <a:r>
              <a:rPr lang="en-US" sz="1400" i="1" dirty="0" err="1">
                <a:cs typeface="Arial" pitchFamily="34" charset="0"/>
              </a:rPr>
              <a:t>Chowdhury</a:t>
            </a:r>
            <a:r>
              <a:rPr lang="en-US" sz="1400" i="1" dirty="0">
                <a:cs typeface="Arial" pitchFamily="34" charset="0"/>
              </a:rPr>
              <a:t>, B. </a:t>
            </a:r>
            <a:r>
              <a:rPr lang="en-US" sz="1400" i="1" dirty="0" err="1">
                <a:cs typeface="Arial" pitchFamily="34" charset="0"/>
              </a:rPr>
              <a:t>Strandvik,M.E</a:t>
            </a:r>
            <a:r>
              <a:rPr lang="en-US" sz="1400" i="1" dirty="0">
                <a:cs typeface="Arial" pitchFamily="34" charset="0"/>
              </a:rPr>
              <a:t>. </a:t>
            </a:r>
            <a:r>
              <a:rPr lang="en-US" sz="1400" i="1" dirty="0" err="1">
                <a:cs typeface="Arial" pitchFamily="34" charset="0"/>
              </a:rPr>
              <a:t>Hodson</a:t>
            </a:r>
            <a:endParaRPr lang="en-US" sz="1400" i="1" dirty="0">
              <a:cs typeface="Arial" pitchFamily="34" charset="0"/>
            </a:endParaRPr>
          </a:p>
          <a:p>
            <a:r>
              <a:rPr lang="ru-RU" sz="1400" i="1" dirty="0" err="1">
                <a:cs typeface="Arial" pitchFamily="34" charset="0"/>
              </a:rPr>
              <a:t>Pediatric</a:t>
            </a:r>
            <a:r>
              <a:rPr lang="ru-RU" sz="1400" i="1" dirty="0">
                <a:cs typeface="Arial" pitchFamily="34" charset="0"/>
              </a:rPr>
              <a:t> </a:t>
            </a:r>
            <a:r>
              <a:rPr lang="ru-RU" sz="1400" i="1" dirty="0" err="1">
                <a:cs typeface="Arial" pitchFamily="34" charset="0"/>
              </a:rPr>
              <a:t>Pulmonology</a:t>
            </a:r>
            <a:r>
              <a:rPr lang="ru-RU" sz="1400" i="1" dirty="0">
                <a:cs typeface="Arial" pitchFamily="34" charset="0"/>
              </a:rPr>
              <a:t> 42:928–937 (2007)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998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87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792163" y="731838"/>
            <a:ext cx="24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66017"/>
              </p:ext>
            </p:extLst>
          </p:nvPr>
        </p:nvGraphicFramePr>
        <p:xfrm>
          <a:off x="0" y="1484313"/>
          <a:ext cx="8820472" cy="3816895"/>
        </p:xfrm>
        <a:graphic>
          <a:graphicData uri="http://schemas.openxmlformats.org/drawingml/2006/table">
            <a:tbl>
              <a:tblPr/>
              <a:tblGrid>
                <a:gridCol w="3347864"/>
                <a:gridCol w="2808312"/>
                <a:gridCol w="1224136"/>
                <a:gridCol w="1440160"/>
              </a:tblGrid>
              <a:tr h="115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Лекарственные препараты для поддержание функции легких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Клинические исследования*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Общее число пациентов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Ранг рекомендаций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2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Дорназа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альфа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Заболевание легких среднетяжелого и тяжелого течения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Заболевание легких легкого течения или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асимптоматическое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10 РККИ, 3 КИ с перекрестным дизайном, 6 КИ без групп сравнения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3 РККИ, 1 КИ с перекрестным дизайном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3140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520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В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3382963" y="-201613"/>
            <a:ext cx="244475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News Gothic MT" pitchFamily="34" charset="0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35496" y="0"/>
            <a:ext cx="910850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</a:rPr>
              <a:t>Рекомендации терапии для поддержания функции легких с учетом уровня доказательности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</a:rPr>
              <a:t>(</a:t>
            </a:r>
            <a:r>
              <a:rPr lang="en-US" sz="2400" dirty="0">
                <a:latin typeface="+mj-lt"/>
              </a:rPr>
              <a:t>Cystic Fibrosis Pulmonary Guidelines, 2007</a:t>
            </a:r>
            <a:r>
              <a:rPr lang="ru-RU" sz="2400" dirty="0">
                <a:latin typeface="+mj-lt"/>
              </a:rPr>
              <a:t>) </a:t>
            </a:r>
            <a:endParaRPr lang="en-US" sz="2400" baseline="30000" dirty="0">
              <a:latin typeface="+mj-lt"/>
            </a:endParaRP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893763" y="192088"/>
            <a:ext cx="244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News Gothic MT" pitchFamily="34" charset="0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11163" y="363538"/>
            <a:ext cx="244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News Gothic MT" pitchFamily="34" charset="0"/>
            </a:endParaRP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0" y="6021288"/>
            <a:ext cx="88204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/>
              <a:t>Flume P.A. et al. Cystic Fibrosis Pulmonary Guidelines. </a:t>
            </a:r>
            <a:endParaRPr lang="ru-RU" sz="1400" dirty="0"/>
          </a:p>
          <a:p>
            <a:pPr algn="r" eaLnBrk="0" hangingPunct="0"/>
            <a:r>
              <a:rPr lang="en-US" sz="1400" dirty="0"/>
              <a:t>Chronic Medications for Maintenance of Lung Heath. Am J </a:t>
            </a:r>
            <a:r>
              <a:rPr lang="en-US" sz="1400" dirty="0" err="1"/>
              <a:t>Respir</a:t>
            </a:r>
            <a:r>
              <a:rPr lang="en-US" sz="1400" dirty="0"/>
              <a:t> </a:t>
            </a:r>
            <a:r>
              <a:rPr lang="en-US" sz="1400" dirty="0" err="1"/>
              <a:t>Crit</a:t>
            </a:r>
            <a:r>
              <a:rPr lang="en-US" sz="1400" dirty="0"/>
              <a:t> Care Med 2007; 176: 957-969.  </a:t>
            </a:r>
          </a:p>
        </p:txBody>
      </p:sp>
    </p:spTree>
    <p:extLst>
      <p:ext uri="{BB962C8B-B14F-4D97-AF65-F5344CB8AC3E}">
        <p14:creationId xmlns:p14="http://schemas.microsoft.com/office/powerpoint/2010/main" val="3125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0262261"/>
              </p:ext>
            </p:extLst>
          </p:nvPr>
        </p:nvGraphicFramePr>
        <p:xfrm>
          <a:off x="755576" y="16300"/>
          <a:ext cx="5707270" cy="656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7545240" imgH="10060560" progId="AcroExch.Document.11">
                  <p:embed/>
                </p:oleObj>
              </mc:Choice>
              <mc:Fallback>
                <p:oleObj name="Acrobat Document" r:id="rId3" imgW="7545240" imgH="100605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300"/>
                        <a:ext cx="5707270" cy="656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6"/>
          <p:cNvSpPr>
            <a:spLocks noChangeArrowheads="1"/>
          </p:cNvSpPr>
          <p:nvPr/>
        </p:nvSpPr>
        <p:spPr bwMode="auto">
          <a:xfrm>
            <a:off x="5652120" y="1628800"/>
            <a:ext cx="3312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latin typeface="Calibri" pitchFamily="34" charset="0"/>
                <a:cs typeface="Arial" pitchFamily="34" charset="0"/>
              </a:rPr>
              <a:t>Из анализа данных 12 740 пациентов регистра США (1996 -2006), 2 538 случаев смерти пациентов в течении 6 лет наблюдения сделаны выводы:</a:t>
            </a:r>
          </a:p>
          <a:p>
            <a:pPr algn="ctr" defTabSz="914400"/>
            <a:r>
              <a:rPr lang="ru-RU" sz="16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Ингаляции </a:t>
            </a:r>
            <a:r>
              <a:rPr lang="ru-RU" sz="1600" b="1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тобрамицина</a:t>
            </a:r>
            <a:r>
              <a:rPr lang="ru-RU" sz="1600" b="1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сокращают смертность  на 21%</a:t>
            </a:r>
          </a:p>
          <a:p>
            <a:pPr defTabSz="914400"/>
            <a:r>
              <a:rPr lang="ru-RU" sz="1600" dirty="0">
                <a:latin typeface="Calibri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Calibri" pitchFamily="34" charset="0"/>
                <a:cs typeface="Arial" pitchFamily="34" charset="0"/>
              </a:rPr>
              <a:t>odds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Arial" pitchFamily="34" charset="0"/>
              </a:rPr>
              <a:t>ratio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(95% CI): 0.79 (0.72–</a:t>
            </a:r>
          </a:p>
          <a:p>
            <a:pPr defTabSz="914400"/>
            <a:r>
              <a:rPr lang="ru-RU" sz="1600" dirty="0">
                <a:latin typeface="Calibri" pitchFamily="34" charset="0"/>
                <a:cs typeface="Arial" pitchFamily="34" charset="0"/>
              </a:rPr>
              <a:t> 0.88), P &lt; 0.001). </a:t>
            </a:r>
          </a:p>
        </p:txBody>
      </p:sp>
    </p:spTree>
    <p:extLst>
      <p:ext uri="{BB962C8B-B14F-4D97-AF65-F5344CB8AC3E}">
        <p14:creationId xmlns:p14="http://schemas.microsoft.com/office/powerpoint/2010/main" val="3178618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ChangeArrowheads="1"/>
          </p:cNvSpPr>
          <p:nvPr/>
        </p:nvSpPr>
        <p:spPr bwMode="auto">
          <a:xfrm>
            <a:off x="106363" y="6600825"/>
            <a:ext cx="8424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r>
              <a:rPr lang="it-IT" sz="1400" b="1" baseline="30000">
                <a:solidFill>
                  <a:srgbClr val="002060"/>
                </a:solidFill>
              </a:rPr>
              <a:t>From CT-03 EXT Poster presented at ECFS 2012 (Poster 69)</a:t>
            </a:r>
            <a:endParaRPr lang="en-GB" sz="1400" b="1" baseline="30000">
              <a:solidFill>
                <a:srgbClr val="002060"/>
              </a:solidFill>
            </a:endParaRPr>
          </a:p>
        </p:txBody>
      </p:sp>
      <p:sp>
        <p:nvSpPr>
          <p:cNvPr id="9219" name="Rectangle 34"/>
          <p:cNvSpPr>
            <a:spLocks noChangeArrowheads="1"/>
          </p:cNvSpPr>
          <p:nvPr/>
        </p:nvSpPr>
        <p:spPr bwMode="auto">
          <a:xfrm>
            <a:off x="80963" y="115888"/>
            <a:ext cx="89328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hangingPunct="0"/>
            <a:endParaRPr lang="ru-RU" sz="2800" baseline="30000" dirty="0">
              <a:latin typeface="+mj-lt"/>
            </a:endParaRPr>
          </a:p>
          <a:p>
            <a:pPr defTabSz="914400" eaLnBrk="0" hangingPunct="0"/>
            <a:endParaRPr lang="ru-RU" sz="2800" baseline="30000" dirty="0">
              <a:latin typeface="+mj-lt"/>
            </a:endParaRPr>
          </a:p>
          <a:p>
            <a:pPr defTabSz="914400" eaLnBrk="0" hangingPunct="0"/>
            <a:endParaRPr lang="ru-RU" sz="2800" baseline="30000" dirty="0">
              <a:latin typeface="+mj-lt"/>
            </a:endParaRPr>
          </a:p>
          <a:p>
            <a:pPr defTabSz="914400" eaLnBrk="0" hangingPunct="0"/>
            <a:endParaRPr lang="ru-RU" sz="2800" baseline="30000" dirty="0">
              <a:latin typeface="+mj-lt"/>
            </a:endParaRPr>
          </a:p>
          <a:p>
            <a:pPr defTabSz="914400" eaLnBrk="0" hangingPunct="0"/>
            <a:endParaRPr lang="ru-RU" sz="2800" baseline="30000" dirty="0">
              <a:latin typeface="+mj-lt"/>
            </a:endParaRPr>
          </a:p>
          <a:p>
            <a:pPr defTabSz="914400" eaLnBrk="0" hangingPunct="0"/>
            <a:r>
              <a:rPr lang="ru-RU" sz="2800" baseline="30000" dirty="0" err="1">
                <a:latin typeface="+mj-lt"/>
              </a:rPr>
              <a:t>Брамитоб</a:t>
            </a:r>
            <a:r>
              <a:rPr lang="ru-RU" sz="2800" baseline="30000" dirty="0">
                <a:latin typeface="+mj-lt"/>
              </a:rPr>
              <a:t>: эффективное улучшение и поддержание</a:t>
            </a:r>
            <a:endParaRPr lang="en-US" sz="2800" baseline="30000" dirty="0">
              <a:latin typeface="+mj-lt"/>
            </a:endParaRPr>
          </a:p>
          <a:p>
            <a:pPr defTabSz="914400" eaLnBrk="0" hangingPunct="0"/>
            <a:r>
              <a:rPr lang="ru-RU" sz="2800" baseline="30000" dirty="0">
                <a:latin typeface="+mj-lt"/>
              </a:rPr>
              <a:t> функции лёгких </a:t>
            </a:r>
            <a:r>
              <a:rPr lang="ru-RU" sz="2800" u="sng" baseline="30000" dirty="0">
                <a:latin typeface="+mj-lt"/>
              </a:rPr>
              <a:t>в течение года</a:t>
            </a:r>
          </a:p>
          <a:p>
            <a:pPr algn="ctr" defTabSz="914400" eaLnBrk="0" hangingPunct="0"/>
            <a:endParaRPr lang="ru-RU" sz="2800" u="sng" baseline="30000" dirty="0">
              <a:latin typeface="+mj-lt"/>
            </a:endParaRPr>
          </a:p>
          <a:p>
            <a:pPr algn="ctr" defTabSz="914400" eaLnBrk="0" hangingPunct="0"/>
            <a:r>
              <a:rPr lang="ru-RU" sz="2800" baseline="30000" dirty="0">
                <a:latin typeface="+mj-lt"/>
              </a:rPr>
              <a:t>Результаты</a:t>
            </a:r>
            <a:r>
              <a:rPr lang="it-IT" sz="2800" baseline="30000" dirty="0">
                <a:latin typeface="+mj-lt"/>
              </a:rPr>
              <a:t> </a:t>
            </a:r>
            <a:r>
              <a:rPr lang="ru-RU" sz="2800" baseline="30000" dirty="0">
                <a:latin typeface="+mj-lt"/>
              </a:rPr>
              <a:t>исследования </a:t>
            </a:r>
            <a:r>
              <a:rPr lang="it-IT" sz="2800" baseline="30000" dirty="0">
                <a:latin typeface="+mj-lt"/>
              </a:rPr>
              <a:t>CT-03 EXT</a:t>
            </a:r>
            <a:endParaRPr lang="ru-RU" sz="2800" baseline="30000" dirty="0">
              <a:latin typeface="+mj-lt"/>
            </a:endParaRPr>
          </a:p>
          <a:p>
            <a:pPr algn="ctr" defTabSz="914400" eaLnBrk="0" hangingPunct="0"/>
            <a:endParaRPr lang="ru-RU" sz="2800" u="sng" baseline="30000" dirty="0">
              <a:latin typeface="+mj-lt"/>
            </a:endParaRPr>
          </a:p>
          <a:p>
            <a:pPr defTabSz="914400" eaLnBrk="0" hangingPunct="0"/>
            <a:endParaRPr lang="it-IT" sz="2800" u="sng" baseline="30000" dirty="0">
              <a:latin typeface="+mj-lt"/>
            </a:endParaRPr>
          </a:p>
        </p:txBody>
      </p:sp>
      <p:pic>
        <p:nvPicPr>
          <p:cNvPr id="19968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93850"/>
            <a:ext cx="73358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998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51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2" y="857232"/>
            <a:ext cx="9072594" cy="64087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Терапия, направленная на восстановление функции белка CFTR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0066"/>
              </a:solidFill>
              <a:latin typeface="+mj-lt"/>
            </a:endParaRP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</a:rPr>
              <a:t>Генная терапия:</a:t>
            </a:r>
            <a:r>
              <a:rPr lang="ru-RU" sz="2000" dirty="0" smtClean="0">
                <a:latin typeface="+mj-lt"/>
              </a:rPr>
              <a:t> цель - восстановить функцию CFTR путём введения нормальной копии гена </a:t>
            </a:r>
            <a:r>
              <a:rPr lang="ru-RU" sz="2000" i="1" dirty="0" smtClean="0">
                <a:latin typeface="+mj-lt"/>
              </a:rPr>
              <a:t>CFTR</a:t>
            </a:r>
            <a:r>
              <a:rPr lang="ru-RU" sz="2000" dirty="0" smtClean="0">
                <a:latin typeface="+mj-lt"/>
              </a:rPr>
              <a:t> в клетки дыхательных путей реципиента посредством векторов</a:t>
            </a: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</a:rPr>
              <a:t>Корректоры CFTR:</a:t>
            </a:r>
            <a:r>
              <a:rPr lang="ru-RU" sz="2000" dirty="0" smtClean="0">
                <a:latin typeface="+mj-lt"/>
              </a:rPr>
              <a:t> цель – увеличить доставку и количество белка CFTR к поверхности клетки</a:t>
            </a: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err="1" smtClean="0">
                <a:latin typeface="+mj-lt"/>
              </a:rPr>
              <a:t>Потенциаторы</a:t>
            </a:r>
            <a:r>
              <a:rPr lang="ru-RU" sz="2000" b="1" dirty="0" smtClean="0">
                <a:latin typeface="+mj-lt"/>
              </a:rPr>
              <a:t> CFTR:</a:t>
            </a:r>
            <a:r>
              <a:rPr lang="ru-RU" sz="2000" dirty="0" smtClean="0">
                <a:latin typeface="+mj-lt"/>
              </a:rPr>
              <a:t> цель – увеличить активность ионного канала CFTR, расположенного на поверхности клетки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+mj-lt"/>
              </a:rPr>
              <a:t>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Терапия, направленная на другие патофизиологические механизмы заболевания </a:t>
            </a: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</a:rPr>
              <a:t>Воздействие на ионный транспорт: цель - минуя</a:t>
            </a:r>
            <a:r>
              <a:rPr lang="ru-RU" sz="2000" dirty="0" smtClean="0">
                <a:latin typeface="+mj-lt"/>
              </a:rPr>
              <a:t> CFTR канал воздействовать на эпителиальный натриевый канал для коррекции жидкостных и ионных нарушений</a:t>
            </a: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</a:rPr>
              <a:t>Осмотические средства: </a:t>
            </a:r>
            <a:r>
              <a:rPr lang="ru-RU" sz="2000" dirty="0" smtClean="0">
                <a:latin typeface="+mj-lt"/>
              </a:rPr>
              <a:t>цель – улучшить гидратацию поверхности дыхательных путей путём изменения осмотического градиента</a:t>
            </a:r>
          </a:p>
          <a:p>
            <a:pPr marL="4320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4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079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err="1" smtClean="0"/>
              <a:t>Ataluren</a:t>
            </a:r>
            <a:r>
              <a:rPr lang="ru-RU" sz="2800" dirty="0" smtClean="0"/>
              <a:t> (PTC124)    PTC </a:t>
            </a:r>
            <a:r>
              <a:rPr lang="ru-RU" sz="2800" dirty="0" err="1" smtClean="0"/>
              <a:t>Therapeutics</a:t>
            </a:r>
            <a:endParaRPr lang="ru-RU" sz="28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9" y="1357313"/>
            <a:ext cx="8268681" cy="221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 smtClean="0"/>
              <a:t>способствует считыванию преждевременно усеченных кодонов в CFTR РНК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 smtClean="0"/>
              <a:t>направлен на лечение пациентов с МВ, которые имеют "</a:t>
            </a:r>
            <a:r>
              <a:rPr lang="ru-RU" sz="2000" dirty="0" err="1" smtClean="0"/>
              <a:t>нонсенс-мутации</a:t>
            </a:r>
            <a:r>
              <a:rPr lang="ru-RU" sz="2000" dirty="0" smtClean="0"/>
              <a:t>" - G542X, W1282X, R553X, при которых на разных стадиях прерывается синтез CFTR-протеина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35844" name="Picture 4" descr="DSC00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24" y="3357562"/>
            <a:ext cx="6985000" cy="3097212"/>
          </a:xfrm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059113" y="4076700"/>
            <a:ext cx="1008062" cy="23050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68313" y="1000108"/>
            <a:ext cx="8280400" cy="1014413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16165D"/>
                </a:solidFill>
                <a:ea typeface="MS PGothic" pitchFamily="34" charset="-128"/>
              </a:rPr>
              <a:t>Аталурен</a:t>
            </a:r>
            <a:r>
              <a:rPr lang="ru-RU" sz="2000" b="1" dirty="0">
                <a:solidFill>
                  <a:srgbClr val="16165D"/>
                </a:solidFill>
                <a:ea typeface="MS PGothic" pitchFamily="34" charset="-128"/>
              </a:rPr>
              <a:t> (</a:t>
            </a:r>
            <a:r>
              <a:rPr lang="en-US" sz="2000" b="1" dirty="0">
                <a:solidFill>
                  <a:srgbClr val="16165D"/>
                </a:solidFill>
                <a:ea typeface="MS PGothic" pitchFamily="34" charset="-128"/>
              </a:rPr>
              <a:t>PTC</a:t>
            </a:r>
            <a:r>
              <a:rPr lang="ru-RU" sz="2000" b="1" dirty="0">
                <a:solidFill>
                  <a:srgbClr val="16165D"/>
                </a:solidFill>
                <a:ea typeface="MS PGothic" pitchFamily="34" charset="-128"/>
              </a:rPr>
              <a:t>124)</a:t>
            </a:r>
            <a:r>
              <a:rPr lang="ru-RU" sz="2000" dirty="0"/>
              <a:t>: </a:t>
            </a:r>
            <a:r>
              <a:rPr lang="en-US" sz="2000" dirty="0"/>
              <a:t>PTC Therapeutics</a:t>
            </a:r>
            <a:r>
              <a:rPr lang="ru-RU" sz="2000" dirty="0"/>
              <a:t> – новое </a:t>
            </a:r>
            <a:r>
              <a:rPr lang="ru-RU" sz="2000" dirty="0" smtClean="0"/>
              <a:t>низкомолекулярное </a:t>
            </a:r>
            <a:r>
              <a:rPr lang="ru-RU" sz="2000" dirty="0"/>
              <a:t>вещество, используемое при лечении пациентов, имеющих </a:t>
            </a:r>
            <a:r>
              <a:rPr lang="ru-RU" sz="2000" dirty="0" err="1" smtClean="0"/>
              <a:t>нонсенс-мутации</a:t>
            </a:r>
            <a:endParaRPr lang="ru-RU" sz="2000" dirty="0"/>
          </a:p>
        </p:txBody>
      </p:sp>
      <p:pic>
        <p:nvPicPr>
          <p:cNvPr id="36867" name="Picture 2" descr="http://scienceroll.files.wordpress.com/2007/05/ptc_techn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649817" cy="33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412735"/>
            <a:ext cx="6840538" cy="873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«Прочитывание»  стоп-кодонов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18" y="2351782"/>
            <a:ext cx="3786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cs typeface="+mn-cs"/>
              </a:rPr>
              <a:t>8 июня 2012 года - компания PTC </a:t>
            </a:r>
            <a:r>
              <a:rPr lang="ru-RU" sz="1600" dirty="0" err="1">
                <a:cs typeface="+mn-cs"/>
              </a:rPr>
              <a:t>Therapeutics</a:t>
            </a:r>
            <a:r>
              <a:rPr lang="ru-RU" sz="1600" dirty="0">
                <a:cs typeface="+mn-cs"/>
              </a:rPr>
              <a:t>, </a:t>
            </a:r>
            <a:r>
              <a:rPr lang="ru-RU" sz="1600" dirty="0" err="1">
                <a:cs typeface="+mn-cs"/>
              </a:rPr>
              <a:t>Inc</a:t>
            </a:r>
            <a:r>
              <a:rPr lang="ru-RU" sz="1600" dirty="0">
                <a:cs typeface="+mn-cs"/>
              </a:rPr>
              <a:t>. объявила результаты 3 фазы клинических исследований </a:t>
            </a:r>
            <a:r>
              <a:rPr lang="ru-RU" sz="1600" dirty="0" err="1" smtClean="0">
                <a:cs typeface="+mn-cs"/>
              </a:rPr>
              <a:t>Аталурена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510037"/>
            <a:ext cx="37401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cs typeface="+mn-cs"/>
              </a:rPr>
              <a:t>У пациентов, получавших </a:t>
            </a:r>
            <a:r>
              <a:rPr lang="ru-RU" sz="1600" dirty="0" err="1">
                <a:cs typeface="+mn-cs"/>
              </a:rPr>
              <a:t>Аталурен</a:t>
            </a:r>
            <a:r>
              <a:rPr lang="ru-RU" sz="1600" dirty="0">
                <a:cs typeface="+mn-cs"/>
              </a:rPr>
              <a:t> (48 недель), выявлено меньшее снижение легочной функции и меньшее число обострений, по сравнению с группой </a:t>
            </a:r>
            <a:r>
              <a:rPr lang="ru-RU" sz="1600" dirty="0" smtClean="0">
                <a:cs typeface="+mn-cs"/>
              </a:rPr>
              <a:t>плацебо.</a:t>
            </a:r>
            <a:endParaRPr lang="en-US" sz="1600" dirty="0" smtClean="0">
              <a:cs typeface="+mn-cs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 smtClean="0">
                <a:cs typeface="+mn-cs"/>
              </a:rPr>
              <a:t>Назначали 3 раза в день в низкой дозировке (4,4 и 8 мг/кг) или высокой (10,10 и 20 мг/кг)</a:t>
            </a:r>
            <a:endParaRPr lang="ru-RU" sz="1600" dirty="0">
              <a:cs typeface="+mn-cs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14347" y="6072206"/>
            <a:ext cx="85011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M. </a:t>
            </a:r>
            <a:r>
              <a:rPr lang="en-US" sz="1400" i="1" dirty="0" err="1"/>
              <a:t>Wilschanski</a:t>
            </a:r>
            <a:r>
              <a:rPr lang="en-US" sz="1400" i="1" dirty="0"/>
              <a:t>, L.L. Miller, D. </a:t>
            </a:r>
            <a:r>
              <a:rPr lang="en-US" sz="1400" i="1" dirty="0" err="1"/>
              <a:t>Shoseyov</a:t>
            </a:r>
            <a:r>
              <a:rPr lang="en-US" sz="1400" i="1" dirty="0"/>
              <a:t>, H. </a:t>
            </a:r>
            <a:r>
              <a:rPr lang="en-US" sz="1400" i="1" dirty="0" err="1"/>
              <a:t>Blau</a:t>
            </a:r>
            <a:r>
              <a:rPr lang="en-US" sz="1400" i="1" dirty="0"/>
              <a:t>, J. </a:t>
            </a:r>
            <a:r>
              <a:rPr lang="en-US" sz="1400" i="1" dirty="0" err="1"/>
              <a:t>Rivlin</a:t>
            </a:r>
            <a:r>
              <a:rPr lang="en-US" sz="1400" i="1" dirty="0"/>
              <a:t>, M. </a:t>
            </a:r>
            <a:r>
              <a:rPr lang="en-US" sz="1400" i="1" dirty="0" err="1"/>
              <a:t>Aviram</a:t>
            </a:r>
            <a:r>
              <a:rPr lang="en-US" sz="1400" i="1" dirty="0"/>
              <a:t>, M. Cohen, S. </a:t>
            </a:r>
            <a:r>
              <a:rPr lang="en-US" sz="1400" i="1" dirty="0" err="1"/>
              <a:t>Armoni</a:t>
            </a:r>
            <a:r>
              <a:rPr lang="en-US" sz="1400" i="1" dirty="0"/>
              <a:t>, Y. Yaakov, T. </a:t>
            </a:r>
            <a:r>
              <a:rPr lang="en-US" sz="1400" i="1" dirty="0" err="1"/>
              <a:t>Pugatch</a:t>
            </a:r>
            <a:r>
              <a:rPr lang="en-US" sz="1400" i="1" dirty="0"/>
              <a:t>, M. Cohen-</a:t>
            </a:r>
            <a:r>
              <a:rPr lang="en-US" sz="1400" i="1" dirty="0" err="1"/>
              <a:t>Cymberknoh</a:t>
            </a:r>
            <a:r>
              <a:rPr lang="en-US" sz="1400" i="1" dirty="0"/>
              <a:t>, N.L. Miller, A. </a:t>
            </a:r>
            <a:r>
              <a:rPr lang="en-US" sz="1400" i="1" dirty="0" err="1"/>
              <a:t>Reha</a:t>
            </a:r>
            <a:r>
              <a:rPr lang="en-US" sz="1400" i="1" dirty="0"/>
              <a:t>, V.J. Northcutt, S. </a:t>
            </a:r>
            <a:r>
              <a:rPr lang="en-US" sz="1400" i="1" dirty="0" err="1"/>
              <a:t>Hirawat</a:t>
            </a:r>
            <a:r>
              <a:rPr lang="en-US" sz="1400" i="1" dirty="0"/>
              <a:t>, K. Donnelly, G.L. </a:t>
            </a:r>
            <a:r>
              <a:rPr lang="en-US" sz="1400" i="1" dirty="0" err="1"/>
              <a:t>Elfring</a:t>
            </a:r>
            <a:r>
              <a:rPr lang="en-US" sz="1400" i="1" dirty="0"/>
              <a:t>, T. </a:t>
            </a:r>
            <a:r>
              <a:rPr lang="en-US" sz="1400" i="1" dirty="0" err="1"/>
              <a:t>Ajayi</a:t>
            </a:r>
            <a:r>
              <a:rPr lang="en-US" sz="1400" i="1" dirty="0"/>
              <a:t>, E. </a:t>
            </a:r>
            <a:r>
              <a:rPr lang="en-US" sz="1400" i="1" dirty="0" err="1"/>
              <a:t>Kerem</a:t>
            </a:r>
            <a:r>
              <a:rPr lang="en-US" sz="1400" i="1" dirty="0"/>
              <a:t> http://erj.ersjournals.com/content/38/1/59.short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72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"/>
          <a:stretch>
            <a:fillRect/>
          </a:stretch>
        </p:blipFill>
        <p:spPr bwMode="auto">
          <a:xfrm>
            <a:off x="300038" y="1611313"/>
            <a:ext cx="3454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325438" y="6227763"/>
            <a:ext cx="3441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Rowe SM et al., </a:t>
            </a:r>
            <a:r>
              <a:rPr lang="de-DE" sz="1400" i="1" dirty="0" smtClean="0">
                <a:cs typeface="+mn-cs"/>
              </a:rPr>
              <a:t>New Engl J </a:t>
            </a:r>
            <a:r>
              <a:rPr lang="de-DE" sz="1400" i="1" dirty="0" err="1" smtClean="0">
                <a:cs typeface="+mn-cs"/>
              </a:rPr>
              <a:t>Med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 2005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909763" y="3068638"/>
            <a:ext cx="2085975" cy="124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4030695" y="581019"/>
            <a:ext cx="5184775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 b="1" dirty="0" err="1">
                <a:solidFill>
                  <a:srgbClr val="16165D"/>
                </a:solidFill>
                <a:ea typeface="MS PGothic" pitchFamily="34" charset="-128"/>
              </a:rPr>
              <a:t>Потенциаторы</a:t>
            </a:r>
            <a:r>
              <a:rPr lang="ru-RU" sz="1600" b="1" dirty="0">
                <a:solidFill>
                  <a:srgbClr val="16165D"/>
                </a:solidFill>
                <a:ea typeface="MS PGothic" pitchFamily="34" charset="-128"/>
              </a:rPr>
              <a:t> – </a:t>
            </a:r>
            <a:r>
              <a:rPr lang="ru-RU" sz="1600" dirty="0">
                <a:ea typeface="MS PGothic" pitchFamily="34" charset="-128"/>
              </a:rPr>
              <a:t>мишенью данных препаратов являются молекулы мутантного белка </a:t>
            </a:r>
            <a:r>
              <a:rPr lang="en-US" sz="1600" dirty="0">
                <a:ea typeface="MS PGothic" pitchFamily="34" charset="-128"/>
              </a:rPr>
              <a:t>CFTR</a:t>
            </a:r>
            <a:r>
              <a:rPr lang="ru-RU" sz="1600" dirty="0">
                <a:ea typeface="MS PGothic" pitchFamily="34" charset="-128"/>
              </a:rPr>
              <a:t>, располагающиеся в апикальной мембране. Действие </a:t>
            </a:r>
            <a:r>
              <a:rPr lang="ru-RU" sz="1600" dirty="0" err="1">
                <a:ea typeface="MS PGothic" pitchFamily="34" charset="-128"/>
              </a:rPr>
              <a:t>потенциаторов</a:t>
            </a:r>
            <a:r>
              <a:rPr lang="ru-RU" sz="1600" dirty="0">
                <a:ea typeface="MS PGothic" pitchFamily="34" charset="-128"/>
              </a:rPr>
              <a:t> направлено на восстановление (активацию) функции ионного канала, образованного мутантным белком </a:t>
            </a:r>
            <a:r>
              <a:rPr lang="en-US" sz="1600" dirty="0">
                <a:ea typeface="MS PGothic" pitchFamily="34" charset="-128"/>
              </a:rPr>
              <a:t>CFTR</a:t>
            </a:r>
            <a:r>
              <a:rPr lang="ru-RU" sz="1600" dirty="0">
                <a:ea typeface="MS PGothic" pitchFamily="34" charset="-128"/>
              </a:rPr>
              <a:t> (мутации </a:t>
            </a:r>
            <a:r>
              <a:rPr lang="en-US" sz="1600" dirty="0">
                <a:ea typeface="MS PGothic" pitchFamily="34" charset="-128"/>
              </a:rPr>
              <a:t>III-IV</a:t>
            </a:r>
            <a:r>
              <a:rPr lang="ru-RU" sz="1600" dirty="0">
                <a:ea typeface="MS PGothic" pitchFamily="34" charset="-128"/>
              </a:rPr>
              <a:t> классов) </a:t>
            </a:r>
            <a:r>
              <a:rPr lang="ru-RU" sz="16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Генистин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Калидеко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(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VX-770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).</a:t>
            </a:r>
            <a:endParaRPr lang="ru-RU" sz="16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 flipV="1">
            <a:off x="1128713" y="1123950"/>
            <a:ext cx="2795587" cy="15081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4" name="Line 18"/>
          <p:cNvSpPr>
            <a:spLocks noChangeShapeType="1"/>
          </p:cNvSpPr>
          <p:nvPr/>
        </p:nvSpPr>
        <p:spPr bwMode="auto">
          <a:xfrm flipV="1">
            <a:off x="1809750" y="5084763"/>
            <a:ext cx="2114550" cy="185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995738" y="2857496"/>
            <a:ext cx="5113337" cy="1600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dirty="0">
                <a:solidFill>
                  <a:srgbClr val="16165D"/>
                </a:solidFill>
                <a:ea typeface="MS PGothic" pitchFamily="34" charset="-128"/>
              </a:rPr>
              <a:t>Корректоры </a:t>
            </a:r>
            <a:r>
              <a:rPr lang="ru-RU" dirty="0">
                <a:solidFill>
                  <a:srgbClr val="16165D"/>
                </a:solidFill>
                <a:ea typeface="MS PGothic" pitchFamily="34" charset="-128"/>
              </a:rPr>
              <a:t>– </a:t>
            </a:r>
            <a:r>
              <a:rPr lang="ru-RU" sz="1600" dirty="0">
                <a:ea typeface="MS PGothic" pitchFamily="34" charset="-128"/>
              </a:rPr>
              <a:t>лекарственные средства, позволяющие мутантному белку </a:t>
            </a:r>
            <a:r>
              <a:rPr lang="en-US" sz="1600" dirty="0">
                <a:ea typeface="MS PGothic" pitchFamily="34" charset="-128"/>
              </a:rPr>
              <a:t>CFTR </a:t>
            </a:r>
            <a:r>
              <a:rPr lang="ru-RU" sz="1600" dirty="0">
                <a:ea typeface="MS PGothic" pitchFamily="34" charset="-128"/>
              </a:rPr>
              <a:t>пройти через систему внутриклеточного качественного контроля и занять правильное расположение на апикальной мембране (мутации </a:t>
            </a:r>
            <a:r>
              <a:rPr lang="en-US" sz="1600" dirty="0">
                <a:ea typeface="MS PGothic" pitchFamily="34" charset="-128"/>
              </a:rPr>
              <a:t>II</a:t>
            </a:r>
            <a:r>
              <a:rPr lang="ru-RU" sz="1600" dirty="0">
                <a:ea typeface="MS PGothic" pitchFamily="34" charset="-128"/>
              </a:rPr>
              <a:t> класса)  </a:t>
            </a:r>
            <a:r>
              <a:rPr lang="ru-RU" sz="16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4-фенилбутират/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генистин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аналог силденафила-КМ11060;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куркумин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VX-809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.</a:t>
            </a:r>
            <a:endParaRPr lang="ru-RU" sz="16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3995738" y="4833938"/>
            <a:ext cx="4824412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 dirty="0">
                <a:ea typeface="MS PGothic" pitchFamily="34" charset="-128"/>
              </a:rPr>
              <a:t>Вещества, способствующие </a:t>
            </a:r>
            <a:r>
              <a:rPr lang="ru-RU" b="1" dirty="0">
                <a:solidFill>
                  <a:srgbClr val="16165D"/>
                </a:solidFill>
                <a:ea typeface="MS PGothic" pitchFamily="34" charset="-128"/>
              </a:rPr>
              <a:t>«прочитыванию» </a:t>
            </a:r>
            <a:r>
              <a:rPr lang="ru-RU" b="1" dirty="0" smtClean="0">
                <a:solidFill>
                  <a:srgbClr val="16165D"/>
                </a:solidFill>
                <a:ea typeface="MS PGothic" pitchFamily="34" charset="-128"/>
              </a:rPr>
              <a:t>стоп-кодонов</a:t>
            </a:r>
            <a:r>
              <a:rPr lang="ru-RU" dirty="0" smtClean="0">
                <a:solidFill>
                  <a:srgbClr val="16165D"/>
                </a:solidFill>
                <a:ea typeface="MS PGothic" pitchFamily="34" charset="-128"/>
              </a:rPr>
              <a:t>  </a:t>
            </a:r>
            <a:r>
              <a:rPr lang="ru-RU" sz="1600" dirty="0">
                <a:ea typeface="MS PGothic" pitchFamily="34" charset="-128"/>
              </a:rPr>
              <a:t>в </a:t>
            </a:r>
            <a:r>
              <a:rPr lang="en-US" sz="1600" dirty="0">
                <a:ea typeface="MS PGothic" pitchFamily="34" charset="-128"/>
              </a:rPr>
              <a:t>CFTR</a:t>
            </a:r>
            <a:r>
              <a:rPr lang="ru-RU" sz="1600" dirty="0">
                <a:ea typeface="MS PGothic" pitchFamily="34" charset="-128"/>
              </a:rPr>
              <a:t>-</a:t>
            </a:r>
            <a:r>
              <a:rPr lang="en-US" sz="1600" dirty="0">
                <a:ea typeface="MS PGothic" pitchFamily="34" charset="-128"/>
              </a:rPr>
              <a:t>mRNA </a:t>
            </a:r>
            <a:r>
              <a:rPr lang="ru-RU" sz="1600" dirty="0">
                <a:ea typeface="MS PGothic" pitchFamily="34" charset="-128"/>
              </a:rPr>
              <a:t>и предотвращению преждевременной </a:t>
            </a:r>
            <a:r>
              <a:rPr lang="ru-RU" sz="1600" dirty="0" err="1">
                <a:ea typeface="MS PGothic" pitchFamily="34" charset="-128"/>
              </a:rPr>
              <a:t>терминации</a:t>
            </a:r>
            <a:r>
              <a:rPr lang="ru-RU" sz="1600" dirty="0">
                <a:ea typeface="MS PGothic" pitchFamily="34" charset="-128"/>
              </a:rPr>
              <a:t> синтеза молекулы белка, используются при лечении пациентов, имеющих </a:t>
            </a:r>
            <a:r>
              <a:rPr lang="ru-RU" sz="1600" dirty="0" err="1">
                <a:ea typeface="MS PGothic" pitchFamily="34" charset="-128"/>
              </a:rPr>
              <a:t>нонсенс-мутации</a:t>
            </a:r>
            <a:r>
              <a:rPr lang="ru-RU" sz="1600" dirty="0">
                <a:ea typeface="MS PGothic" pitchFamily="34" charset="-128"/>
              </a:rPr>
              <a:t> (мутации </a:t>
            </a:r>
            <a:r>
              <a:rPr lang="en-US" sz="1600" dirty="0">
                <a:ea typeface="MS PGothic" pitchFamily="34" charset="-128"/>
              </a:rPr>
              <a:t>I </a:t>
            </a:r>
            <a:r>
              <a:rPr lang="ru-RU" sz="1600" dirty="0">
                <a:ea typeface="MS PGothic" pitchFamily="34" charset="-128"/>
              </a:rPr>
              <a:t>класса</a:t>
            </a:r>
            <a:r>
              <a:rPr lang="en-US" sz="1600" dirty="0">
                <a:ea typeface="MS PGothic" pitchFamily="34" charset="-128"/>
              </a:rPr>
              <a:t>)</a:t>
            </a:r>
            <a:r>
              <a:rPr lang="ru-RU" sz="1600" dirty="0">
                <a:ea typeface="MS PGothic" pitchFamily="34" charset="-128"/>
              </a:rPr>
              <a:t>. </a:t>
            </a:r>
            <a:r>
              <a:rPr lang="ru-RU" sz="16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–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Аталурен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(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PTC124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).</a:t>
            </a:r>
            <a:endParaRPr lang="ru-RU" sz="16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9063" y="549258"/>
            <a:ext cx="3034933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defRPr sz="2800" b="1">
                <a:solidFill>
                  <a:srgbClr val="C00000"/>
                </a:solidFill>
                <a:latin typeface="Tahom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700" b="0" dirty="0">
                <a:solidFill>
                  <a:schemeClr val="tx1"/>
                </a:solidFill>
                <a:latin typeface="+mj-lt"/>
                <a:cs typeface="+mn-cs"/>
              </a:rPr>
              <a:t>CFTR</a:t>
            </a:r>
            <a:r>
              <a:rPr lang="ru-RU" sz="2700" b="0" dirty="0">
                <a:solidFill>
                  <a:schemeClr val="tx1"/>
                </a:solidFill>
                <a:latin typeface="+mj-lt"/>
                <a:cs typeface="+mn-cs"/>
              </a:rPr>
              <a:t> - модуляторы</a:t>
            </a:r>
          </a:p>
        </p:txBody>
      </p:sp>
    </p:spTree>
    <p:extLst>
      <p:ext uri="{BB962C8B-B14F-4D97-AF65-F5344CB8AC3E}">
        <p14:creationId xmlns:p14="http://schemas.microsoft.com/office/powerpoint/2010/main" val="20150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8493" y="571480"/>
            <a:ext cx="8459787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2400" b="1" dirty="0"/>
              <a:t>Разработка </a:t>
            </a:r>
            <a:r>
              <a:rPr lang="ru-RU" sz="2400" b="1" dirty="0" smtClean="0"/>
              <a:t>препаратов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рамках сотрудничества CFFT </a:t>
            </a:r>
            <a:r>
              <a:rPr lang="ru-RU" sz="1600" dirty="0" smtClean="0"/>
              <a:t>предоставил </a:t>
            </a:r>
            <a:r>
              <a:rPr lang="ru-RU" sz="1600" dirty="0"/>
              <a:t>компании </a:t>
            </a:r>
            <a:r>
              <a:rPr lang="ru-RU" sz="1600" b="1" dirty="0" err="1"/>
              <a:t>Vertex</a:t>
            </a:r>
            <a:r>
              <a:rPr lang="ru-RU" sz="1600" dirty="0"/>
              <a:t> до 75 миллионов долларов США для поддержки научно-исследовательских работ. </a:t>
            </a:r>
            <a:r>
              <a:rPr lang="ru-RU" sz="1600" b="1" dirty="0" err="1" smtClean="0"/>
              <a:t>Vertex</a:t>
            </a:r>
            <a:r>
              <a:rPr lang="ru-RU" sz="1600" dirty="0" smtClean="0"/>
              <a:t> </a:t>
            </a:r>
            <a:r>
              <a:rPr lang="ru-RU" sz="1600" dirty="0"/>
              <a:t>рассчитывает получать выплаты от CFFT в возмещение расходов на научно-исследовательскую работу в течение пяти лет, начиная с 2011 г. </a:t>
            </a:r>
            <a:r>
              <a:rPr lang="ru-RU" sz="1600" dirty="0" smtClean="0"/>
              <a:t>Компания </a:t>
            </a:r>
            <a:r>
              <a:rPr lang="ru-RU" sz="1600" b="1" dirty="0" err="1"/>
              <a:t>Vertex</a:t>
            </a:r>
            <a:r>
              <a:rPr lang="ru-RU" sz="1600" dirty="0"/>
              <a:t> начала клиническое испытание фазы 2 для </a:t>
            </a:r>
            <a:r>
              <a:rPr lang="ru-RU" sz="1600" dirty="0">
                <a:solidFill>
                  <a:srgbClr val="FF0000"/>
                </a:solidFill>
              </a:rPr>
              <a:t>VX-661</a:t>
            </a:r>
            <a:r>
              <a:rPr lang="ru-RU" sz="1600" dirty="0"/>
              <a:t> с  2011 г.; в исследование включены больные с мутацией F508del.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 </a:t>
            </a:r>
            <a:r>
              <a:rPr lang="ru-RU" sz="1600" dirty="0" smtClean="0"/>
              <a:t>Кроме </a:t>
            </a:r>
            <a:r>
              <a:rPr lang="ru-RU" sz="1600" dirty="0"/>
              <a:t>того, в рамках этого сотрудничества предполагается производить ускоренный поиск и ранние этапы исследований корректоров следующего поколения, направленных на лечение причины МВ у больных с мутацией F508del. </a:t>
            </a:r>
            <a:r>
              <a:rPr lang="ru-RU" sz="1600" dirty="0" smtClean="0"/>
              <a:t>По </a:t>
            </a:r>
            <a:r>
              <a:rPr lang="ru-RU" sz="1600" dirty="0"/>
              <a:t>условиям сотрудничества CFFT имеет право на получение отчислений от выручки, полученной от будущих продаж корректоров, разработанных в ходе этого исследовательского сотрудничества.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рамках предыдущих программ сотрудничества CFFT имеет право на получение отчислений от выручки, полученной от будущих продаж </a:t>
            </a:r>
            <a:r>
              <a:rPr lang="ru-RU" sz="1600" dirty="0">
                <a:solidFill>
                  <a:srgbClr val="FF0000"/>
                </a:solidFill>
              </a:rPr>
              <a:t>VX-770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VX-809</a:t>
            </a:r>
            <a:r>
              <a:rPr lang="ru-RU" sz="1600" dirty="0"/>
              <a:t> и </a:t>
            </a:r>
            <a:r>
              <a:rPr lang="ru-RU" sz="1600" dirty="0" smtClean="0">
                <a:solidFill>
                  <a:srgbClr val="FF0000"/>
                </a:solidFill>
              </a:rPr>
              <a:t>VX-661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Права </a:t>
            </a:r>
            <a:r>
              <a:rPr lang="ru-RU" sz="1600" dirty="0"/>
              <a:t>на препараты </a:t>
            </a:r>
            <a:r>
              <a:rPr lang="ru-RU" sz="1600" dirty="0">
                <a:solidFill>
                  <a:srgbClr val="FF0000"/>
                </a:solidFill>
              </a:rPr>
              <a:t>VX-770, VX-809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FF0000"/>
                </a:solidFill>
              </a:rPr>
              <a:t>VX-661</a:t>
            </a:r>
            <a:r>
              <a:rPr lang="ru-RU" sz="1600" dirty="0"/>
              <a:t> по всему миру сохраняются за </a:t>
            </a:r>
            <a:r>
              <a:rPr lang="ru-RU" sz="1600" b="1" dirty="0" err="1"/>
              <a:t>Vertex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6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884970" cy="15756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2"/>
                </a:solidFill>
              </a:rPr>
              <a:t/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ru-RU" sz="2000" b="1" dirty="0" err="1" smtClean="0"/>
              <a:t>Потенциаторы</a:t>
            </a:r>
            <a:r>
              <a:rPr lang="ru-RU" sz="2000" b="1" dirty="0" smtClean="0"/>
              <a:t> – </a:t>
            </a:r>
            <a:r>
              <a:rPr lang="ru-RU" sz="2000" dirty="0" smtClean="0"/>
              <a:t>препараты, направленные на восстановление (активацию) функции ионного канала, образованного мутантным белком CFTR (мутации III-IV классов)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133600"/>
            <a:ext cx="8507412" cy="431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Генистин</a:t>
            </a:r>
            <a:r>
              <a:rPr lang="ru-RU" sz="2400" b="1" dirty="0" smtClean="0">
                <a:latin typeface="+mj-lt"/>
              </a:rPr>
              <a:t>,  VX-770</a:t>
            </a:r>
            <a:r>
              <a:rPr lang="ru-RU" sz="2400" dirty="0" smtClean="0">
                <a:latin typeface="+mj-lt"/>
              </a:rPr>
              <a:t> </a:t>
            </a:r>
            <a:endParaRPr lang="ru-RU" sz="2400" b="1" dirty="0" smtClean="0">
              <a:latin typeface="+mj-lt"/>
            </a:endParaRPr>
          </a:p>
        </p:txBody>
      </p:sp>
      <p:pic>
        <p:nvPicPr>
          <p:cNvPr id="21508" name="Picture 4" descr="DSC00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7" y="2708275"/>
            <a:ext cx="7747025" cy="3951361"/>
          </a:xfrm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643438" y="3789363"/>
            <a:ext cx="1944687" cy="23764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Данные Регистра больных муковисцидозом в Москве и Московской области за 2012 год и выживаемость за 2003-2012гг ( совместно с НИИ пульмонологиии ФМБА)</a:t>
            </a:r>
          </a:p>
        </p:txBody>
      </p:sp>
      <p:graphicFrame>
        <p:nvGraphicFramePr>
          <p:cNvPr id="65539" name="Диаграм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33606"/>
              </p:ext>
            </p:extLst>
          </p:nvPr>
        </p:nvGraphicFramePr>
        <p:xfrm>
          <a:off x="4733925" y="2127250"/>
          <a:ext cx="394017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7657956" imgH="4152800" progId="Excel.Sheet.8">
                  <p:embed/>
                </p:oleObj>
              </mc:Choice>
              <mc:Fallback>
                <p:oleObj name="Worksheet" r:id="rId4" imgW="7657956" imgH="41528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127250"/>
                        <a:ext cx="3940175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1" name="Содержимое 3" descr="survival.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032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179388" y="5013325"/>
            <a:ext cx="41767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Выживаемость 2003-2012гг:</a:t>
            </a:r>
            <a:br>
              <a:rPr lang="ru-RU" sz="1400"/>
            </a:br>
            <a:r>
              <a:rPr lang="ru-RU" sz="1400"/>
              <a:t> живые больные: 400 человек, средний возраст 13,3 ± 10,1г</a:t>
            </a:r>
            <a:br>
              <a:rPr lang="ru-RU" sz="1400"/>
            </a:br>
            <a:r>
              <a:rPr lang="ru-RU" sz="1400"/>
              <a:t>умершие больные: 48 человек, средний возраст смерти 17,0 ± 9,5г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Медиана выживаемости: </a:t>
            </a:r>
            <a:r>
              <a:rPr lang="ru-RU" sz="1400" b="1"/>
              <a:t>39,5 лет</a:t>
            </a: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5076825" y="5157788"/>
            <a:ext cx="285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Динамика выживаемости  в </a:t>
            </a:r>
            <a:br>
              <a:rPr lang="ru-RU" sz="1600"/>
            </a:br>
            <a:r>
              <a:rPr lang="ru-RU" sz="1600"/>
              <a:t> М и МО:</a:t>
            </a:r>
          </a:p>
        </p:txBody>
      </p:sp>
    </p:spTree>
    <p:extLst>
      <p:ext uri="{BB962C8B-B14F-4D97-AF65-F5344CB8AC3E}">
        <p14:creationId xmlns:p14="http://schemas.microsoft.com/office/powerpoint/2010/main" val="31192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2876" y="571480"/>
            <a:ext cx="878684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latin typeface="+mj-lt"/>
              </a:rPr>
              <a:t>Механизм действия </a:t>
            </a:r>
            <a:r>
              <a:rPr lang="ru-RU" sz="2400" b="1" dirty="0" err="1" smtClean="0">
                <a:latin typeface="+mj-lt"/>
              </a:rPr>
              <a:t>потенциатора</a:t>
            </a:r>
            <a:r>
              <a:rPr lang="ru-RU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VX-770 (</a:t>
            </a:r>
            <a:r>
              <a:rPr lang="ru-RU" sz="2400" b="1" dirty="0">
                <a:latin typeface="+mj-lt"/>
              </a:rPr>
              <a:t>KALYDECO</a:t>
            </a:r>
            <a:r>
              <a:rPr lang="en-US" sz="2400" b="1" dirty="0">
                <a:latin typeface="+mj-lt"/>
              </a:rPr>
              <a:t>)</a:t>
            </a:r>
            <a:r>
              <a:rPr lang="ru-RU" sz="2400" b="1" dirty="0">
                <a:latin typeface="+mj-lt"/>
              </a:rPr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6" y="1687534"/>
            <a:ext cx="7848600" cy="474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68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00056" y="1857364"/>
            <a:ext cx="880110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accent4"/>
                </a:solidFill>
                <a:latin typeface="+mj-lt"/>
              </a:rPr>
              <a:t>«</a:t>
            </a:r>
            <a:r>
              <a:rPr lang="ru-RU" sz="1600" b="1" dirty="0" err="1">
                <a:latin typeface="+mj-lt"/>
              </a:rPr>
              <a:t>Потенциатор</a:t>
            </a:r>
            <a:r>
              <a:rPr lang="ru-RU" sz="1600" b="1" dirty="0">
                <a:latin typeface="+mj-lt"/>
              </a:rPr>
              <a:t>» -  </a:t>
            </a:r>
            <a:r>
              <a:rPr lang="en-US" sz="1600" b="1" dirty="0">
                <a:latin typeface="+mj-lt"/>
              </a:rPr>
              <a:t>VX</a:t>
            </a:r>
            <a:r>
              <a:rPr lang="ru-RU" sz="1600" b="1" dirty="0">
                <a:latin typeface="+mj-lt"/>
              </a:rPr>
              <a:t>-770: </a:t>
            </a:r>
            <a:r>
              <a:rPr lang="en-US" sz="1600" dirty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KALYDECO</a:t>
            </a:r>
            <a:r>
              <a:rPr lang="en-US" sz="1600" dirty="0">
                <a:latin typeface="+mj-lt"/>
              </a:rPr>
              <a:t>)</a:t>
            </a:r>
            <a:r>
              <a:rPr lang="ru-RU" sz="1600" dirty="0">
                <a:latin typeface="+mj-lt"/>
              </a:rPr>
              <a:t> </a:t>
            </a:r>
          </a:p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latin typeface="+mj-lt"/>
              </a:rPr>
              <a:t>Vertex Pharmaceuticals </a:t>
            </a:r>
            <a:r>
              <a:rPr lang="ru-RU" sz="1600" dirty="0">
                <a:latin typeface="+mj-lt"/>
              </a:rPr>
              <a:t>– </a:t>
            </a:r>
            <a:r>
              <a:rPr lang="en-US" sz="1600" dirty="0">
                <a:latin typeface="+mj-lt"/>
              </a:rPr>
              <a:t>VX</a:t>
            </a:r>
            <a:r>
              <a:rPr lang="ru-RU" sz="1600" dirty="0">
                <a:latin typeface="+mj-lt"/>
              </a:rPr>
              <a:t>-770 поддержан </a:t>
            </a:r>
            <a:r>
              <a:rPr lang="en-US" sz="1600" dirty="0" smtClean="0">
                <a:latin typeface="+mj-lt"/>
              </a:rPr>
              <a:t>CFFT</a:t>
            </a:r>
            <a:endParaRPr lang="ru-RU" sz="1600" dirty="0">
              <a:latin typeface="+mj-lt"/>
            </a:endParaRPr>
          </a:p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latin typeface="+mj-lt"/>
              </a:rPr>
              <a:t>1-ая фаза </a:t>
            </a:r>
            <a:r>
              <a:rPr lang="ru-RU" sz="1600" dirty="0">
                <a:latin typeface="+mj-lt"/>
              </a:rPr>
              <a:t>испытания проведена на здоровых добровольцах  и больных </a:t>
            </a:r>
            <a:r>
              <a:rPr lang="ru-RU" sz="1600" dirty="0" smtClean="0">
                <a:latin typeface="+mj-lt"/>
              </a:rPr>
              <a:t>МВ</a:t>
            </a:r>
            <a:endParaRPr lang="ru-RU" sz="1600" dirty="0">
              <a:latin typeface="+mj-lt"/>
            </a:endParaRPr>
          </a:p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latin typeface="+mj-lt"/>
              </a:rPr>
              <a:t>2-ая фаза </a:t>
            </a:r>
            <a:r>
              <a:rPr lang="ru-RU" sz="1600" dirty="0">
                <a:latin typeface="+mj-lt"/>
              </a:rPr>
              <a:t>испытания на пациентах с МВ, имеющих по крайней мере одну мутацию </a:t>
            </a:r>
            <a:r>
              <a:rPr lang="en-US" sz="1600" dirty="0">
                <a:latin typeface="+mj-lt"/>
              </a:rPr>
              <a:t>G</a:t>
            </a:r>
            <a:r>
              <a:rPr lang="ru-RU" sz="1600" dirty="0">
                <a:latin typeface="+mj-lt"/>
              </a:rPr>
              <a:t>551</a:t>
            </a:r>
            <a:r>
              <a:rPr lang="en-US" sz="1600" dirty="0">
                <a:latin typeface="+mj-lt"/>
              </a:rPr>
              <a:t>D</a:t>
            </a:r>
            <a:r>
              <a:rPr lang="ru-RU" sz="1600" dirty="0">
                <a:latin typeface="+mj-lt"/>
              </a:rPr>
              <a:t>, продемонстрировала улучшение биологических показателей функции </a:t>
            </a:r>
            <a:r>
              <a:rPr lang="en-US" sz="1600" dirty="0">
                <a:latin typeface="+mj-lt"/>
              </a:rPr>
              <a:t>CFTR</a:t>
            </a:r>
            <a:r>
              <a:rPr lang="ru-RU" sz="1600" dirty="0">
                <a:latin typeface="+mj-lt"/>
              </a:rPr>
              <a:t> (разница назальных потенциалов, хлориды пота) и клинические показания функции легких (ОФВ1</a:t>
            </a:r>
            <a:r>
              <a:rPr lang="ru-RU" sz="1600" dirty="0" smtClean="0">
                <a:latin typeface="+mj-lt"/>
              </a:rPr>
              <a:t>)</a:t>
            </a:r>
            <a:endParaRPr lang="ru-RU" sz="1600" dirty="0">
              <a:latin typeface="+mj-lt"/>
            </a:endParaRPr>
          </a:p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latin typeface="+mj-lt"/>
              </a:rPr>
              <a:t>Два исследования </a:t>
            </a:r>
            <a:r>
              <a:rPr lang="ru-RU" sz="1600" b="1" dirty="0">
                <a:latin typeface="+mj-lt"/>
              </a:rPr>
              <a:t>3-ей фазы </a:t>
            </a:r>
            <a:r>
              <a:rPr lang="ru-RU" sz="1600" dirty="0">
                <a:latin typeface="+mj-lt"/>
              </a:rPr>
              <a:t>(одно на пациентах детского возраста и одно на подростках и взрослых пациентах) начаты летом </a:t>
            </a:r>
            <a:r>
              <a:rPr lang="ru-RU" sz="1600" dirty="0" smtClean="0">
                <a:latin typeface="+mj-lt"/>
              </a:rPr>
              <a:t>2009</a:t>
            </a:r>
            <a:endParaRPr lang="ru-RU" sz="1600" dirty="0">
              <a:latin typeface="+mj-lt"/>
            </a:endParaRPr>
          </a:p>
          <a:p>
            <a:pPr marL="342900" indent="-342900" defTabSz="449263">
              <a:spcBef>
                <a:spcPts val="1125"/>
              </a:spcBef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latin typeface="+mj-lt"/>
              </a:rPr>
              <a:t>31 января 2012 г зарегистрирован </a:t>
            </a:r>
            <a:r>
              <a:rPr lang="en-US" sz="1600" dirty="0" smtClean="0">
                <a:latin typeface="+mj-lt"/>
              </a:rPr>
              <a:t>FDA</a:t>
            </a:r>
            <a:endParaRPr lang="ru-RU" sz="1600" dirty="0">
              <a:latin typeface="+mj-lt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784887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atin typeface="+mj-lt"/>
              </a:rPr>
              <a:t>Новые терапевтические средства, направленные </a:t>
            </a:r>
            <a:r>
              <a:rPr lang="ru-RU" sz="2400" b="1" dirty="0" smtClean="0">
                <a:latin typeface="+mj-lt"/>
              </a:rPr>
              <a:t>на </a:t>
            </a:r>
            <a:r>
              <a:rPr lang="ru-RU" sz="2400" b="1" dirty="0">
                <a:latin typeface="+mj-lt"/>
              </a:rPr>
              <a:t>восстановление ионного транспорта при МВ</a:t>
            </a:r>
          </a:p>
        </p:txBody>
      </p:sp>
    </p:spTree>
    <p:extLst>
      <p:ext uri="{BB962C8B-B14F-4D97-AF65-F5344CB8AC3E}">
        <p14:creationId xmlns:p14="http://schemas.microsoft.com/office/powerpoint/2010/main" val="333393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-357190" y="1420841"/>
            <a:ext cx="4572000" cy="6080125"/>
          </a:xfrm>
        </p:spPr>
        <p:txBody>
          <a:bodyPr/>
          <a:lstStyle/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Фенотипический ответ, оцененный с помощью потового теста и измерения ОФВ1, отражает модуляцию </a:t>
            </a:r>
            <a:r>
              <a:rPr lang="en-US" sz="1400" dirty="0" smtClean="0"/>
              <a:t>CFTR</a:t>
            </a:r>
            <a:endParaRPr lang="ru-RU" sz="1400" dirty="0" smtClean="0"/>
          </a:p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Носители мутации </a:t>
            </a:r>
            <a:r>
              <a:rPr lang="en-US" sz="1400" b="1" i="1" dirty="0" smtClean="0"/>
              <a:t>G551D</a:t>
            </a:r>
            <a:r>
              <a:rPr lang="en-US" sz="1400" dirty="0" smtClean="0"/>
              <a:t> </a:t>
            </a:r>
            <a:r>
              <a:rPr lang="ru-RU" sz="1400" dirty="0" smtClean="0"/>
              <a:t>или других мутаций этого класса при лечении </a:t>
            </a:r>
            <a:r>
              <a:rPr lang="ru-RU" sz="1400" dirty="0" err="1" smtClean="0"/>
              <a:t>Калидеко</a:t>
            </a:r>
            <a:r>
              <a:rPr lang="ru-RU" sz="1400" dirty="0" smtClean="0"/>
              <a:t>  достигают наибольшей положительной динамики</a:t>
            </a:r>
            <a:endParaRPr lang="en-US" sz="1400" dirty="0" smtClean="0"/>
          </a:p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Пациенты с мутациями со сниженной функцией, также отвечают на терапию, хотя и в меньшей степени, чем </a:t>
            </a:r>
            <a:r>
              <a:rPr lang="en-US" sz="1400" b="1" i="1" dirty="0" smtClean="0"/>
              <a:t>G551D</a:t>
            </a:r>
            <a:endParaRPr lang="ru-RU" sz="1400" b="1" dirty="0" smtClean="0"/>
          </a:p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В случае мутации </a:t>
            </a:r>
            <a:r>
              <a:rPr lang="en-US" sz="1400" b="1" i="1" dirty="0" smtClean="0"/>
              <a:t>F508del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ru-RU" sz="1400" dirty="0" err="1" smtClean="0"/>
              <a:t>Калидеко</a:t>
            </a:r>
            <a:r>
              <a:rPr lang="en-US" sz="1400" dirty="0" smtClean="0"/>
              <a:t> </a:t>
            </a:r>
            <a:r>
              <a:rPr lang="ru-RU" sz="1400" dirty="0" smtClean="0"/>
              <a:t>не эффективен</a:t>
            </a:r>
          </a:p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Использование корректоров </a:t>
            </a:r>
            <a:r>
              <a:rPr lang="en-US" sz="1400" dirty="0" smtClean="0"/>
              <a:t>(VX-809 </a:t>
            </a:r>
            <a:br>
              <a:rPr lang="en-US" sz="1400" dirty="0" smtClean="0"/>
            </a:br>
            <a:r>
              <a:rPr lang="ru-RU" sz="1400" dirty="0" smtClean="0"/>
              <a:t>или</a:t>
            </a:r>
            <a:r>
              <a:rPr lang="en-US" sz="1400" dirty="0" smtClean="0"/>
              <a:t> VX-661)</a:t>
            </a:r>
            <a:r>
              <a:rPr lang="ru-RU" sz="1400" dirty="0" smtClean="0"/>
              <a:t>действует эффективнее на</a:t>
            </a:r>
            <a:r>
              <a:rPr lang="en-US" sz="1400" dirty="0" smtClean="0"/>
              <a:t> </a:t>
            </a:r>
            <a:r>
              <a:rPr lang="ru-RU" sz="1400" dirty="0" smtClean="0"/>
              <a:t>ОФВ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(</a:t>
            </a:r>
            <a:r>
              <a:rPr lang="ru-RU" sz="1400" dirty="0" smtClean="0"/>
              <a:t>хотя в меньшей степени, чем при </a:t>
            </a:r>
            <a:r>
              <a:rPr lang="en-US" sz="1400" i="1" dirty="0" smtClean="0"/>
              <a:t>G551D</a:t>
            </a:r>
            <a:r>
              <a:rPr lang="en-US" sz="1400" dirty="0" smtClean="0"/>
              <a:t>)</a:t>
            </a:r>
          </a:p>
          <a:p>
            <a:pPr marL="635000" lvl="1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Совместное использование корректора и</a:t>
            </a:r>
            <a:r>
              <a:rPr lang="en-US" sz="1400" dirty="0" smtClean="0"/>
              <a:t> </a:t>
            </a:r>
            <a:r>
              <a:rPr lang="ru-RU" sz="1400" dirty="0" err="1" smtClean="0"/>
              <a:t>потенциатора</a:t>
            </a:r>
            <a:r>
              <a:rPr lang="ru-RU" sz="1400" dirty="0" smtClean="0"/>
              <a:t> при генотипе </a:t>
            </a:r>
            <a:r>
              <a:rPr lang="en-US" sz="1400" b="1" i="1" dirty="0" smtClean="0"/>
              <a:t>F508del/G551D </a:t>
            </a:r>
            <a:r>
              <a:rPr lang="ru-RU" sz="1400" dirty="0" smtClean="0"/>
              <a:t>увеличивает эффективность терапии</a:t>
            </a:r>
            <a:endParaRPr lang="en-US" sz="1400" dirty="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03470" y="6215082"/>
            <a:ext cx="7040562" cy="5000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  <a:latin typeface="+mj-lt"/>
              </a:rPr>
              <a:t>Presented at: 37th European Cystic Fibrosis Conference; 11-14 June 2014; Gothenburg, Sweden. Symposium 1</a:t>
            </a:r>
            <a:r>
              <a:rPr lang="en-US" sz="1400" i="1" dirty="0" smtClean="0">
                <a:latin typeface="+mj-lt"/>
              </a:rPr>
              <a:t>.</a:t>
            </a:r>
          </a:p>
        </p:txBody>
      </p:sp>
      <p:pic>
        <p:nvPicPr>
          <p:cNvPr id="24580" name="Picture 11" descr="Sermet_symposium1_graphic_hi-r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083" y="1857364"/>
            <a:ext cx="50912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929190" y="5468954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/>
              <a:t>Reproduced with permission from the presenter.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46331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700"/>
              </a:lnSpc>
              <a:spcAft>
                <a:spcPts val="400"/>
              </a:spcAft>
              <a:buNone/>
            </a:pPr>
            <a:r>
              <a:rPr lang="ru-RU" sz="2000" b="1" i="1" dirty="0" smtClean="0"/>
              <a:t>Будущее за фенотип-специфическим подбором лекарственных препаратов</a:t>
            </a:r>
            <a:r>
              <a:rPr lang="ru-RU" sz="2000" i="1" dirty="0" smtClean="0"/>
              <a:t>…</a:t>
            </a:r>
            <a:r>
              <a:rPr lang="en-US" sz="2600" i="1" dirty="0" smtClean="0">
                <a:solidFill>
                  <a:schemeClr val="bg2"/>
                </a:solidFill>
              </a:rPr>
              <a:t>”</a:t>
            </a:r>
          </a:p>
          <a:p>
            <a:pPr algn="r">
              <a:spcAft>
                <a:spcPts val="400"/>
              </a:spcAft>
              <a:buNone/>
            </a:pPr>
            <a:r>
              <a:rPr lang="ru-RU" sz="1400" dirty="0" smtClean="0"/>
              <a:t>  </a:t>
            </a:r>
            <a:r>
              <a:rPr lang="en-US" sz="1400" dirty="0" smtClean="0"/>
              <a:t>Isabelle</a:t>
            </a:r>
            <a:r>
              <a:rPr lang="ru-RU" sz="1400" dirty="0" smtClean="0"/>
              <a:t> </a:t>
            </a:r>
            <a:r>
              <a:rPr lang="en-US" sz="1400" dirty="0" err="1" smtClean="0"/>
              <a:t>Sermet</a:t>
            </a:r>
            <a:r>
              <a:rPr lang="en-US" sz="1400" dirty="0" smtClean="0"/>
              <a:t>, Paris, FR</a:t>
            </a:r>
          </a:p>
        </p:txBody>
      </p:sp>
    </p:spTree>
    <p:extLst>
      <p:ext uri="{BB962C8B-B14F-4D97-AF65-F5344CB8AC3E}">
        <p14:creationId xmlns:p14="http://schemas.microsoft.com/office/powerpoint/2010/main" val="38786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071678"/>
            <a:ext cx="4273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51346" cy="100013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000" b="1" i="1" dirty="0" smtClean="0"/>
              <a:t>Эффект  </a:t>
            </a:r>
            <a:r>
              <a:rPr lang="ru-RU" sz="2000" b="1" i="1" dirty="0" err="1" smtClean="0"/>
              <a:t>потенциатора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CFTR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Калидеко</a:t>
            </a:r>
            <a:r>
              <a:rPr lang="ru-RU" sz="2000" b="1" i="1" dirty="0" smtClean="0"/>
              <a:t>) у пациентов с другими генотипами, связанными с нарушением проводимости (не </a:t>
            </a:r>
            <a:r>
              <a:rPr lang="en-US" sz="2000" b="1" i="1" dirty="0" smtClean="0"/>
              <a:t>G551D</a:t>
            </a:r>
            <a:r>
              <a:rPr lang="ru-RU" sz="2000" b="1" i="1" dirty="0" smtClean="0"/>
              <a:t>)…</a:t>
            </a:r>
            <a:br>
              <a:rPr lang="ru-RU" sz="2000" b="1" i="1" dirty="0" smtClean="0"/>
            </a:br>
            <a:endParaRPr lang="en-US" sz="2000" b="1" i="1" dirty="0" smtClean="0"/>
          </a:p>
        </p:txBody>
      </p:sp>
      <p:sp>
        <p:nvSpPr>
          <p:cNvPr id="25604" name="Content Placeholder 16"/>
          <p:cNvSpPr>
            <a:spLocks noGrp="1"/>
          </p:cNvSpPr>
          <p:nvPr>
            <p:ph idx="1"/>
          </p:nvPr>
        </p:nvSpPr>
        <p:spPr>
          <a:xfrm>
            <a:off x="-357222" y="1338283"/>
            <a:ext cx="5143536" cy="5019675"/>
          </a:xfrm>
        </p:spPr>
        <p:txBody>
          <a:bodyPr/>
          <a:lstStyle/>
          <a:p>
            <a:pPr algn="r">
              <a:buFont typeface="Wingdings" pitchFamily="2" charset="2"/>
              <a:buChar char="Ø"/>
            </a:pPr>
            <a:endParaRPr lang="en-US" sz="1500" dirty="0" smtClean="0"/>
          </a:p>
          <a:p>
            <a:pPr marL="571500" lvl="2">
              <a:buFont typeface="Wingdings" pitchFamily="2" charset="2"/>
              <a:buChar char="Ø"/>
            </a:pPr>
            <a:r>
              <a:rPr lang="ru-RU" sz="1500" b="1" u="sng" dirty="0" smtClean="0"/>
              <a:t>Часть </a:t>
            </a:r>
            <a:r>
              <a:rPr lang="en-GB" sz="1500" b="1" u="sng" dirty="0" smtClean="0"/>
              <a:t>1</a:t>
            </a:r>
            <a:r>
              <a:rPr lang="en-GB" sz="1500" b="1" dirty="0" smtClean="0"/>
              <a:t>: </a:t>
            </a:r>
            <a:r>
              <a:rPr lang="en-GB" sz="1500" dirty="0" smtClean="0"/>
              <a:t>8</a:t>
            </a:r>
            <a:r>
              <a:rPr lang="ru-RU" sz="1500" dirty="0" smtClean="0"/>
              <a:t> недель терапии </a:t>
            </a:r>
            <a:r>
              <a:rPr lang="ru-RU" sz="1500" dirty="0" err="1" smtClean="0"/>
              <a:t>Калидеко</a:t>
            </a:r>
            <a:r>
              <a:rPr lang="ru-RU" sz="1500" dirty="0" smtClean="0"/>
              <a:t> значительно улучшают функцию легких</a:t>
            </a:r>
            <a:r>
              <a:rPr lang="en-GB" sz="1500" dirty="0" smtClean="0"/>
              <a:t> </a:t>
            </a:r>
            <a:r>
              <a:rPr lang="ru-RU" sz="1500" dirty="0" smtClean="0"/>
              <a:t>(</a:t>
            </a:r>
            <a:r>
              <a:rPr lang="en-GB" sz="1500" dirty="0" smtClean="0"/>
              <a:t>FEV</a:t>
            </a:r>
            <a:r>
              <a:rPr lang="en-GB" sz="1500" baseline="-25000" dirty="0" smtClean="0"/>
              <a:t>1</a:t>
            </a:r>
            <a:r>
              <a:rPr lang="en-GB" sz="1500" dirty="0" smtClean="0"/>
              <a:t>), </a:t>
            </a:r>
            <a:r>
              <a:rPr lang="ru-RU" sz="1500" dirty="0" smtClean="0"/>
              <a:t>ИМТ</a:t>
            </a:r>
            <a:r>
              <a:rPr lang="en-GB" sz="1500" dirty="0" smtClean="0"/>
              <a:t>, </a:t>
            </a:r>
            <a:r>
              <a:rPr lang="ru-RU" sz="1500" dirty="0" smtClean="0"/>
              <a:t>снижают хлориды пота, улучшают самочувствие по данным </a:t>
            </a:r>
            <a:r>
              <a:rPr lang="ru-RU" sz="1500" dirty="0" err="1" smtClean="0"/>
              <a:t>опросника</a:t>
            </a:r>
            <a:r>
              <a:rPr lang="ru-RU" sz="1500" dirty="0" smtClean="0"/>
              <a:t> пациентов </a:t>
            </a:r>
            <a:endParaRPr lang="en-US" sz="1500" dirty="0" smtClean="0"/>
          </a:p>
          <a:p>
            <a:pPr marL="571500" lvl="2">
              <a:buFont typeface="Wingdings" pitchFamily="2" charset="2"/>
              <a:buChar char="Ø"/>
            </a:pPr>
            <a:endParaRPr lang="ru-RU" sz="1500" dirty="0" smtClean="0"/>
          </a:p>
          <a:p>
            <a:pPr marL="571500" lvl="2">
              <a:buFont typeface="Wingdings" pitchFamily="2" charset="2"/>
              <a:buChar char="Ø"/>
            </a:pPr>
            <a:r>
              <a:rPr lang="ru-RU" sz="1500" b="1" u="sng" dirty="0" smtClean="0"/>
              <a:t>Часть</a:t>
            </a:r>
            <a:r>
              <a:rPr lang="en-GB" sz="1500" b="1" u="sng" dirty="0" smtClean="0"/>
              <a:t> 2</a:t>
            </a:r>
            <a:r>
              <a:rPr lang="en-GB" sz="1500" b="1" dirty="0" smtClean="0"/>
              <a:t>:</a:t>
            </a:r>
            <a:r>
              <a:rPr lang="en-GB" sz="1500" dirty="0" smtClean="0"/>
              <a:t> </a:t>
            </a:r>
            <a:r>
              <a:rPr lang="ru-RU" sz="1500" dirty="0" smtClean="0"/>
              <a:t>Положительная динамика</a:t>
            </a:r>
            <a:r>
              <a:rPr lang="en-GB" sz="1500" dirty="0" smtClean="0"/>
              <a:t> </a:t>
            </a:r>
            <a:br>
              <a:rPr lang="en-GB" sz="1500" dirty="0" smtClean="0"/>
            </a:br>
            <a:r>
              <a:rPr lang="ru-RU" sz="1500" dirty="0" smtClean="0"/>
              <a:t>была отмечена и далее, в течение </a:t>
            </a:r>
            <a:r>
              <a:rPr lang="en-GB" sz="1500" dirty="0" smtClean="0"/>
              <a:t>24 </a:t>
            </a:r>
            <a:r>
              <a:rPr lang="ru-RU" sz="1500" dirty="0" smtClean="0"/>
              <a:t>недель по приросту функции легких </a:t>
            </a:r>
            <a:r>
              <a:rPr lang="en-GB" sz="1500" dirty="0" smtClean="0"/>
              <a:t>(</a:t>
            </a:r>
            <a:r>
              <a:rPr lang="ru-RU" sz="1500" dirty="0" smtClean="0"/>
              <a:t>ОФВ</a:t>
            </a:r>
            <a:r>
              <a:rPr lang="en-GB" sz="1500" baseline="-25000" dirty="0" smtClean="0"/>
              <a:t>1</a:t>
            </a:r>
            <a:r>
              <a:rPr lang="en-GB" sz="1500" dirty="0" smtClean="0"/>
              <a:t>) </a:t>
            </a:r>
            <a:r>
              <a:rPr lang="ru-RU" sz="1500" dirty="0" smtClean="0"/>
              <a:t>до 13% </a:t>
            </a:r>
            <a:r>
              <a:rPr lang="en-GB" sz="1500" dirty="0" smtClean="0"/>
              <a:t>(n=18)</a:t>
            </a:r>
            <a:endParaRPr lang="ru-RU" sz="1500" dirty="0" smtClean="0"/>
          </a:p>
          <a:p>
            <a:pPr marL="571500" lvl="2">
              <a:buFont typeface="Wingdings" pitchFamily="2" charset="2"/>
              <a:buChar char="Ø"/>
            </a:pPr>
            <a:endParaRPr lang="en-GB" sz="1500" dirty="0" smtClean="0"/>
          </a:p>
          <a:p>
            <a:pPr marL="571500" lvl="2">
              <a:buFont typeface="Wingdings" pitchFamily="2" charset="2"/>
              <a:buChar char="Ø"/>
            </a:pPr>
            <a:r>
              <a:rPr lang="ru-RU" sz="1500" b="1" dirty="0" smtClean="0"/>
              <a:t>Заключение</a:t>
            </a:r>
            <a:r>
              <a:rPr lang="en-US" sz="1500" b="1" dirty="0" smtClean="0"/>
              <a:t>:</a:t>
            </a:r>
            <a:r>
              <a:rPr lang="ru-RU" sz="1500" dirty="0" smtClean="0"/>
              <a:t> у пациентов с не-</a:t>
            </a:r>
            <a:r>
              <a:rPr lang="en-US" sz="1500" i="1" dirty="0" smtClean="0"/>
              <a:t>G551D-CFTR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smtClean="0"/>
              <a:t>gating</a:t>
            </a:r>
            <a:r>
              <a:rPr lang="ru-RU" sz="1500" dirty="0" smtClean="0"/>
              <a:t>-мутацией</a:t>
            </a:r>
            <a:r>
              <a:rPr lang="en-US" sz="1500" dirty="0" smtClean="0"/>
              <a:t> (</a:t>
            </a:r>
            <a:r>
              <a:rPr lang="pt-BR" sz="1500" b="1" i="1" dirty="0" smtClean="0"/>
              <a:t>G178R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G551S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S549N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S549R</a:t>
            </a:r>
            <a:r>
              <a:rPr lang="pt-BR" sz="1500" b="1" dirty="0" smtClean="0"/>
              <a:t>, </a:t>
            </a:r>
            <a:br>
              <a:rPr lang="pt-BR" sz="1500" b="1" dirty="0" smtClean="0"/>
            </a:br>
            <a:r>
              <a:rPr lang="pt-BR" sz="1500" b="1" i="1" dirty="0" smtClean="0"/>
              <a:t>G970R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G1244E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S1251N</a:t>
            </a:r>
            <a:r>
              <a:rPr lang="pt-BR" sz="1500" b="1" dirty="0" smtClean="0"/>
              <a:t>, </a:t>
            </a:r>
            <a:r>
              <a:rPr lang="pt-BR" sz="1500" b="1" i="1" dirty="0" smtClean="0"/>
              <a:t>S1255P</a:t>
            </a:r>
            <a:r>
              <a:rPr lang="pt-BR" sz="1500" b="1" dirty="0" smtClean="0"/>
              <a:t>, and </a:t>
            </a:r>
            <a:r>
              <a:rPr lang="pt-BR" sz="1500" b="1" i="1" dirty="0" smtClean="0"/>
              <a:t>G1349D</a:t>
            </a:r>
            <a:r>
              <a:rPr lang="pt-BR" sz="1500" dirty="0" smtClean="0"/>
              <a:t>),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ru-RU" sz="1500" dirty="0" smtClean="0"/>
              <a:t>терапия </a:t>
            </a:r>
            <a:r>
              <a:rPr lang="ru-RU" sz="1500" dirty="0" err="1" smtClean="0"/>
              <a:t>Калидеко</a:t>
            </a:r>
            <a:r>
              <a:rPr lang="ru-RU" sz="1500" dirty="0" smtClean="0"/>
              <a:t> приводит к значительному и устойчивому улучшению ОФВ</a:t>
            </a:r>
            <a:r>
              <a:rPr lang="en-US" sz="1500" baseline="-25000" dirty="0" smtClean="0"/>
              <a:t>1</a:t>
            </a:r>
            <a:endParaRPr lang="ru-RU" sz="1500" baseline="-25000" dirty="0" smtClean="0"/>
          </a:p>
          <a:p>
            <a:pPr marL="571500" lvl="2">
              <a:buFont typeface="Wingdings" pitchFamily="2" charset="2"/>
              <a:buChar char="Ø"/>
            </a:pPr>
            <a:endParaRPr lang="en-US" sz="1500" dirty="0" smtClean="0"/>
          </a:p>
          <a:p>
            <a:pPr marL="571500" lvl="2">
              <a:buFont typeface="Wingdings" pitchFamily="2" charset="2"/>
              <a:buChar char="Ø"/>
            </a:pPr>
            <a:r>
              <a:rPr lang="ru-RU" sz="1500" dirty="0" smtClean="0"/>
              <a:t>Результаты безопасности и переносимости на протяжении 2</a:t>
            </a:r>
            <a:r>
              <a:rPr lang="en-GB" sz="1500" dirty="0" smtClean="0"/>
              <a:t>4 </a:t>
            </a:r>
            <a:r>
              <a:rPr lang="ru-RU" sz="1500" dirty="0" smtClean="0"/>
              <a:t>недель</a:t>
            </a:r>
            <a:r>
              <a:rPr lang="en-GB" sz="1500" dirty="0" smtClean="0"/>
              <a:t> </a:t>
            </a:r>
            <a:r>
              <a:rPr lang="ru-RU" sz="1500" dirty="0" smtClean="0"/>
              <a:t>соотносятся с результатами Части 1</a:t>
            </a:r>
            <a:endParaRPr lang="en-GB" sz="1500" dirty="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9307" y="6165304"/>
            <a:ext cx="8858312" cy="428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endParaRPr lang="en-US" sz="1400" i="1" dirty="0" smtClean="0">
              <a:latin typeface="+mj-lt"/>
            </a:endParaRPr>
          </a:p>
          <a:p>
            <a:pPr algn="r"/>
            <a:r>
              <a:rPr lang="en-US" sz="1400" i="1" dirty="0" smtClean="0">
                <a:solidFill>
                  <a:schemeClr val="tx1"/>
                </a:solidFill>
                <a:latin typeface="+mj-lt"/>
              </a:rPr>
              <a:t>Presented at: 37th European Cystic Fibrosis Conference; 11-14 June 2014; Gothenburg, Sweden. Workshop 1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5708680" y="4933967"/>
            <a:ext cx="314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/>
              <a:t>Observed (raw) mean changes from baseline </a:t>
            </a:r>
            <a:br>
              <a:rPr lang="en-US" sz="1100" dirty="0"/>
            </a:br>
            <a:r>
              <a:rPr lang="en-US" sz="1100" dirty="0"/>
              <a:t>FEV</a:t>
            </a:r>
            <a:r>
              <a:rPr lang="en-US" sz="1100" baseline="-25000" dirty="0"/>
              <a:t>1</a:t>
            </a:r>
            <a:r>
              <a:rPr lang="en-US" sz="1100" dirty="0"/>
              <a:t> are plotted at each time point. 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Reproduced with permission from the presenter </a:t>
            </a:r>
            <a:br>
              <a:rPr lang="en-US" sz="1000" dirty="0"/>
            </a:br>
            <a:r>
              <a:rPr lang="en-US" sz="1000" dirty="0"/>
              <a:t>and Vertex Pharmaceuticals Incorporated.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1163" y="1335273"/>
            <a:ext cx="2347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Kris De </a:t>
            </a:r>
            <a:r>
              <a:rPr lang="en-US" sz="1400" dirty="0" err="1" smtClean="0"/>
              <a:t>Boeck</a:t>
            </a:r>
            <a:r>
              <a:rPr lang="en-US" sz="1400" dirty="0" smtClean="0"/>
              <a:t>, Leuven, BE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93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288" y="546001"/>
            <a:ext cx="8280400" cy="866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eaLnBrk="1" hangingPunct="1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«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</a:rPr>
              <a:t>Потенциатор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» - 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</a:rPr>
              <a:t>Kalydeco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</a:rPr>
              <a:t>™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 (ранее 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</a:rPr>
              <a:t>VX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</a:rPr>
              <a:t>-770): 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</a:rPr>
              <a:t>Vertex Pharmaceuticals </a:t>
            </a:r>
            <a:endParaRPr lang="ru-RU" sz="2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6627" name="Picture 2" descr="http://media.empr.com/images/2012/02/01/kalydeco_227577_227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44824"/>
            <a:ext cx="3341856" cy="39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95" y="1718448"/>
            <a:ext cx="5786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  <a:cs typeface="+mn-cs"/>
              </a:rPr>
              <a:t> Первый </a:t>
            </a:r>
            <a:r>
              <a:rPr lang="ru-RU" sz="1600" dirty="0">
                <a:latin typeface="+mj-lt"/>
                <a:cs typeface="+mn-cs"/>
              </a:rPr>
              <a:t>препарат, получивший одобрение </a:t>
            </a:r>
            <a:r>
              <a:rPr lang="en-US" sz="1600" dirty="0">
                <a:latin typeface="+mj-lt"/>
                <a:cs typeface="+mn-cs"/>
              </a:rPr>
              <a:t>FDA </a:t>
            </a:r>
            <a:r>
              <a:rPr lang="ru-RU" sz="1600" dirty="0">
                <a:latin typeface="+mj-lt"/>
                <a:cs typeface="+mn-cs"/>
              </a:rPr>
              <a:t>(</a:t>
            </a:r>
            <a:r>
              <a:rPr lang="ru-RU" sz="1600" b="1" dirty="0">
                <a:latin typeface="+mj-lt"/>
                <a:cs typeface="+mn-cs"/>
              </a:rPr>
              <a:t>январь 2012</a:t>
            </a:r>
            <a:r>
              <a:rPr lang="ru-RU" sz="1600" dirty="0">
                <a:latin typeface="+mj-lt"/>
                <a:cs typeface="+mn-cs"/>
              </a:rPr>
              <a:t>). Показан больным </a:t>
            </a:r>
            <a:r>
              <a:rPr lang="ru-RU" sz="1600" dirty="0" err="1">
                <a:latin typeface="+mj-lt"/>
                <a:cs typeface="+mn-cs"/>
              </a:rPr>
              <a:t>муковисцидозом</a:t>
            </a:r>
            <a:r>
              <a:rPr lang="ru-RU" sz="1600" dirty="0">
                <a:latin typeface="+mj-lt"/>
                <a:cs typeface="+mn-cs"/>
              </a:rPr>
              <a:t>, старше 6 лет, имеющим мутацию </a:t>
            </a:r>
            <a:r>
              <a:rPr lang="en-US" sz="1600" dirty="0" smtClean="0">
                <a:latin typeface="+mj-lt"/>
                <a:cs typeface="+mn-cs"/>
              </a:rPr>
              <a:t>G551D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357595" y="3004323"/>
            <a:ext cx="56784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 18 </a:t>
            </a:r>
            <a:r>
              <a:rPr lang="ru-RU" sz="1600" b="1" dirty="0"/>
              <a:t>марта 2015 </a:t>
            </a:r>
            <a:r>
              <a:rPr lang="ru-RU" sz="1600" dirty="0"/>
              <a:t>года компания </a:t>
            </a:r>
            <a:r>
              <a:rPr lang="ru-RU" sz="1600" dirty="0" err="1"/>
              <a:t>Vertex</a:t>
            </a:r>
            <a:r>
              <a:rPr lang="ru-RU" sz="1600" dirty="0"/>
              <a:t> </a:t>
            </a:r>
            <a:r>
              <a:rPr lang="ru-RU" sz="1600" dirty="0" err="1" smtClean="0"/>
              <a:t>Pharmaceuticals</a:t>
            </a:r>
            <a:r>
              <a:rPr lang="ru-RU" sz="1600" dirty="0" smtClean="0"/>
              <a:t> </a:t>
            </a:r>
            <a:r>
              <a:rPr lang="ru-RU" sz="1600" dirty="0" err="1"/>
              <a:t>Incorporated</a:t>
            </a:r>
            <a:r>
              <a:rPr lang="ru-RU" sz="1600" dirty="0"/>
              <a:t> (</a:t>
            </a:r>
            <a:r>
              <a:rPr lang="ru-RU" sz="1600" dirty="0" err="1"/>
              <a:t>Nasdaq</a:t>
            </a:r>
            <a:r>
              <a:rPr lang="ru-RU" sz="1600" dirty="0"/>
              <a:t> : VRTX ) объявила о получении одобрения от FDA по применению препарата </a:t>
            </a:r>
            <a:r>
              <a:rPr lang="ru-RU" sz="1600" dirty="0" err="1"/>
              <a:t>Калидеко</a:t>
            </a:r>
            <a:r>
              <a:rPr lang="ru-RU" sz="1600" dirty="0"/>
              <a:t> (</a:t>
            </a:r>
            <a:r>
              <a:rPr lang="ru-RU" sz="1600" dirty="0" err="1"/>
              <a:t>Ivacaftor</a:t>
            </a:r>
            <a:r>
              <a:rPr lang="ru-RU" sz="1600" dirty="0"/>
              <a:t>) для лечения детей, больных </a:t>
            </a:r>
            <a:r>
              <a:rPr lang="ru-RU" sz="1600" dirty="0" err="1"/>
              <a:t>муковисцидозом</a:t>
            </a:r>
            <a:r>
              <a:rPr lang="ru-RU" sz="1600" dirty="0"/>
              <a:t>, в возрасте от 2 до 5 лет, имеющих одну из 10 мутаций: </a:t>
            </a:r>
            <a:r>
              <a:rPr lang="ru-RU" sz="1600" b="1" dirty="0"/>
              <a:t>G551D, G1244E, G1349D, G178R, G551S, S1251N, S1255P, S549N, </a:t>
            </a:r>
            <a:r>
              <a:rPr lang="ru-RU" sz="1600" b="1" u="sng" dirty="0"/>
              <a:t>S549R </a:t>
            </a:r>
            <a:r>
              <a:rPr lang="ru-RU" sz="1600" b="1" dirty="0"/>
              <a:t>или </a:t>
            </a:r>
            <a:r>
              <a:rPr lang="ru-RU" sz="1600" b="1" u="sng" dirty="0"/>
              <a:t>R117H. </a:t>
            </a:r>
            <a:endParaRPr lang="ru-RU" sz="1600" b="1" u="sng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600" b="1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Разработана специальная форма </a:t>
            </a:r>
            <a:r>
              <a:rPr lang="ru-RU" sz="1600" dirty="0" err="1"/>
              <a:t>Калидеко</a:t>
            </a:r>
            <a:r>
              <a:rPr lang="ru-RU" sz="1600" dirty="0"/>
              <a:t> для детей в виде гранул (50мг и 75мг), которые могут смешиваться с мягкой пищей или </a:t>
            </a:r>
            <a:r>
              <a:rPr lang="ru-RU" sz="1600" dirty="0" smtClean="0"/>
              <a:t>жидкостями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40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15616" y="4091588"/>
            <a:ext cx="7094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является трансмембранным регулятором кистозного фиброза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CFTR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2"/>
              </a:rPr>
              <a:t>cystic fibrosis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2"/>
              </a:rPr>
              <a:t>transmembrane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2"/>
              </a:rPr>
              <a:t> regulator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, применяется для лечения кистозного фиброза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(CF -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cystic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fibrosis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пациентов в возрасте от 2 лет и старше, которые имеют один из следующих мутаций в гене CFTR: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G551D, G1244E, G1349D, G178R, G551S, S1251N, S1255P, S549N,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S549R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8237" y="5796553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dirty="0" smtClean="0">
                <a:ea typeface="Times New Roman" pitchFamily="18" charset="0"/>
              </a:rPr>
              <a:t>используется для лечения CF пациентов в возрасте от 2 лет и старше, имеющих мутацию R117H в их CF-гене</a:t>
            </a:r>
            <a:endParaRPr lang="ru-RU" sz="1600" dirty="0" smtClean="0"/>
          </a:p>
        </p:txBody>
      </p:sp>
      <p:sp>
        <p:nvSpPr>
          <p:cNvPr id="2" name="Штриховая стрелка вправо 1"/>
          <p:cNvSpPr/>
          <p:nvPr/>
        </p:nvSpPr>
        <p:spPr>
          <a:xfrm rot="5400000">
            <a:off x="3669178" y="1193174"/>
            <a:ext cx="978408" cy="435733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8333"/>
            <a:ext cx="43924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908" y="1551269"/>
            <a:ext cx="885824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взрослых и педиатрических пациентов в возрасте от 6 лет и старше: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одну таблетку 150 мг принимать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перорально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каждые 12 часов с жиросодержащими продуктами питания. </a:t>
            </a:r>
          </a:p>
          <a:p>
            <a:pPr marL="285750" marR="0" lvl="0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педиатрических пациентов от 2 до 6 лет и весом менее 14 кг: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один 50 мг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пакет смешивают с 1 чайной ложкой (5 мл) мягкой пищи или жидкости и принимают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перорально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каждые 12 часов с жиросодержащими продуктами питания.</a:t>
            </a:r>
          </a:p>
          <a:p>
            <a:pPr marL="285750" marR="0" lvl="0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педиатрических пациентов от 2 до 6 лет и весом более 14 кг: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один 75 мг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пакет смешивают с 1 чайной ложкой (5 мл) мягкой пищи или жидкости и принимают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перорально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каждые 12 часов с жиросодержащими продуктами питания. </a:t>
            </a:r>
          </a:p>
          <a:p>
            <a:pPr marL="285750" marR="0" lvl="0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85750" lvl="0" indent="-285750" eaLnBrk="0" hangingPunct="0">
              <a:buFont typeface="Wingdings" pitchFamily="2" charset="2"/>
              <a:buChar char="ü"/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КАЛИДЕКО необходимо принимать с жиросодержащими продуктами питания. Примеры: яйца, сливочное масло, арахисовое масло, сырная пицца, цельномолочные продукты (например, цельное молоко, сыр и йогурт), и </a:t>
            </a:r>
            <a:r>
              <a:rPr lang="ru-RU" sz="1400" dirty="0" err="1" smtClean="0">
                <a:ea typeface="Times New Roman" pitchFamily="18" charset="0"/>
                <a:cs typeface="Arial" pitchFamily="34" charset="0"/>
              </a:rPr>
              <a:t>т.д</a:t>
            </a:r>
            <a:endParaRPr lang="en-US" sz="1400" dirty="0" smtClean="0"/>
          </a:p>
          <a:p>
            <a:pPr marL="285750" lvl="0" indent="-285750" eaLnBrk="0" hangingPunct="0"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24" y="334012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a typeface="Times New Roman" pitchFamily="18" charset="0"/>
              </a:rPr>
              <a:t>Способы применения и дозы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06034"/>
            <a:ext cx="9429816" cy="3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ru-RU" sz="1600" b="1" dirty="0" smtClean="0">
                <a:ea typeface="Times New Roman" pitchFamily="18" charset="0"/>
              </a:rPr>
              <a:t>Лекарственные формы и содержание действующего вещества</a:t>
            </a: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0715" y="537321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dirty="0" smtClean="0">
                <a:ea typeface="Times New Roman" pitchFamily="18" charset="0"/>
              </a:rPr>
              <a:t>Таблетки: 150 мг</a:t>
            </a:r>
          </a:p>
          <a:p>
            <a:pPr eaLnBrk="0" hangingPunct="0"/>
            <a:r>
              <a:rPr lang="ru-RU" sz="1600" dirty="0" smtClean="0">
                <a:ea typeface="Times New Roman" pitchFamily="18" charset="0"/>
              </a:rPr>
              <a:t>Гранулы для перорального применения: одно-дозовые пакеты 50 мг и 75 мг </a:t>
            </a:r>
          </a:p>
        </p:txBody>
      </p:sp>
    </p:spTree>
    <p:extLst>
      <p:ext uri="{BB962C8B-B14F-4D97-AF65-F5344CB8AC3E}">
        <p14:creationId xmlns:p14="http://schemas.microsoft.com/office/powerpoint/2010/main" val="25239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517822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Повышение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трансаминаз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ALT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аланиновая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аминотрансфераза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AST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аспарагиновая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трансфераза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): уровень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трансаминаз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ALT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должен быть оценен до начала приема КАЛИДЕКО и контролироваться каждые 3 месяца в течение первого года лечения, а затем ежегодно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больных с повышенным уровнем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трансаминаз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анамнезе необходим более частый мониторинг функций печени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Пациенты, у которых в ходе лечения отмечено повышение уровня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трансаминаз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должны тщательно контролироваться пока аномалия не будет устранена.</a:t>
            </a:r>
            <a:endParaRPr lang="ru-RU" sz="1400" dirty="0" smtClean="0">
              <a:ea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Использовать совместно с CYP3A индукторами: одновременное применение 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рифампицином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зверобоем существенно уменьшает действие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ивакафтора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что может снизить терапевтическую эффективность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применения.Таким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образом, совместный прием не рекомендуется.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Катаракта: у педиатрических пациентов, получавших КАЛИДЕКО, были зарегистрированы не врожденные помутнения хрусталика / катаракта. Рекомендуется базовые и последующие осмотры педиатрических пациентов, начавших лечение с КАЛИДЕКО.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itchFamily="18" charset="0"/>
              </a:rPr>
              <a:t>Противопоказания</a:t>
            </a:r>
            <a:r>
              <a:rPr lang="en-US" sz="2000" b="1" dirty="0" smtClean="0">
                <a:ea typeface="Times New Roman" pitchFamily="18" charset="0"/>
              </a:rPr>
              <a:t>:</a:t>
            </a:r>
            <a:r>
              <a:rPr lang="ru-RU" sz="2000" b="1" dirty="0" smtClean="0">
                <a:ea typeface="Times New Roman" pitchFamily="18" charset="0"/>
              </a:rPr>
              <a:t> отсутствуют</a:t>
            </a:r>
          </a:p>
          <a:p>
            <a:r>
              <a:rPr lang="ru-RU" sz="2000" b="1" dirty="0" smtClean="0">
                <a:ea typeface="Times New Roman" pitchFamily="18" charset="0"/>
              </a:rPr>
              <a:t> Меры предосторожности</a:t>
            </a:r>
            <a:endParaRPr lang="ru-RU" sz="2000" dirty="0" smtClean="0"/>
          </a:p>
          <a:p>
            <a:pPr lvl="0"/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140120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ea typeface="Times New Roman" pitchFamily="18" charset="0"/>
              </a:rPr>
              <a:t>Побочные действия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5572140"/>
            <a:ext cx="9072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Times New Roman" pitchFamily="18" charset="0"/>
              </a:rPr>
              <a:t>Наиболее распространенные побочные действия КАЛИДЕКО (наблюдающиеся у ≥8% пациентов с </a:t>
            </a:r>
            <a:r>
              <a:rPr lang="en-US" sz="1400" dirty="0" smtClean="0">
                <a:ea typeface="Times New Roman" pitchFamily="18" charset="0"/>
              </a:rPr>
              <a:t>CF</a:t>
            </a:r>
            <a:r>
              <a:rPr lang="ru-RU" sz="1400" dirty="0" smtClean="0">
                <a:ea typeface="Times New Roman" pitchFamily="18" charset="0"/>
              </a:rPr>
              <a:t>, которые имеют G551D мутации в гене CFTR) -  это головная боль, боли ротоглотки, инфекционные заболевания верхних дыхательных путей, заложенность носа, боли в животе, </a:t>
            </a:r>
            <a:r>
              <a:rPr lang="ru-RU" sz="1400" dirty="0" err="1" smtClean="0">
                <a:ea typeface="Times New Roman" pitchFamily="18" charset="0"/>
              </a:rPr>
              <a:t>назофарингит</a:t>
            </a:r>
            <a:r>
              <a:rPr lang="ru-RU" sz="1400" dirty="0" smtClean="0">
                <a:ea typeface="Times New Roman" pitchFamily="18" charset="0"/>
              </a:rPr>
              <a:t>, диарея, сыпь, тошнота и головокружение.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3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57190" y="1649260"/>
            <a:ext cx="8286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Ингибиторы CYP3A: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снизить дозу КАЛИДЕКО до одной таблетки или одного пакета гранул дважды в неделю при совместном приеме с сильными ингибиторами CYP3A (например,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кетоконазолом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dirty="0" smtClean="0">
              <a:ea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Необходимо также снизить дозу КАЛИДЕКО до одной таблетки или одного пакета гранул дважды в неделю при совместном приеме 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умеренными ингибиторами CYP3A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(например,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флуконазолом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избегать продуктов, содержащих грейпфрут или апельсины Севилья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Seville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38443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ea typeface="Times New Roman" pitchFamily="18" charset="0"/>
              </a:rPr>
              <a:t>Взаимодействия с лекарствами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844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21" y="404664"/>
            <a:ext cx="8643998" cy="1366838"/>
          </a:xfrm>
        </p:spPr>
        <p:txBody>
          <a:bodyPr/>
          <a:lstStyle/>
          <a:p>
            <a:pPr algn="l" eaLnBrk="1" hangingPunct="1">
              <a:lnSpc>
                <a:spcPts val="2300"/>
              </a:lnSpc>
            </a:pPr>
            <a:r>
              <a:rPr lang="ru-RU" sz="2000" b="1" dirty="0" smtClean="0">
                <a:solidFill>
                  <a:srgbClr val="000066"/>
                </a:solidFill>
              </a:rPr>
              <a:t>Корректоры </a:t>
            </a:r>
            <a:r>
              <a:rPr lang="ru-RU" sz="2000" dirty="0" smtClean="0">
                <a:solidFill>
                  <a:srgbClr val="000066"/>
                </a:solidFill>
              </a:rPr>
              <a:t>- </a:t>
            </a:r>
            <a:r>
              <a:rPr lang="ru-RU" sz="2000" dirty="0" smtClean="0"/>
              <a:t>лекарственные средства,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позволяющие мутантному белку CFTR пройти через систему внутриклеточного качественного контроля и занять правильное расположение на апикальной мембране (мутации II класса</a:t>
            </a:r>
            <a:r>
              <a:rPr lang="ru-RU" sz="2400" dirty="0" smtClean="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132856"/>
            <a:ext cx="8507412" cy="936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4-фенилбутират/</a:t>
            </a:r>
            <a:r>
              <a:rPr lang="ru-RU" sz="2000" b="1" dirty="0" err="1" smtClean="0">
                <a:latin typeface="+mj-lt"/>
              </a:rPr>
              <a:t>генистин</a:t>
            </a:r>
            <a:r>
              <a:rPr lang="ru-RU" sz="2000" b="1" dirty="0" smtClean="0">
                <a:latin typeface="+mj-lt"/>
              </a:rPr>
              <a:t>, аналог силденафила-КМ11060, </a:t>
            </a:r>
            <a:r>
              <a:rPr lang="ru-RU" sz="2000" b="1" dirty="0" err="1" smtClean="0">
                <a:latin typeface="+mj-lt"/>
              </a:rPr>
              <a:t>куркумин</a:t>
            </a:r>
            <a:r>
              <a:rPr lang="ru-RU" sz="2000" b="1" dirty="0" smtClean="0">
                <a:latin typeface="+mj-lt"/>
              </a:rPr>
              <a:t>,  VX-809,  </a:t>
            </a:r>
            <a:r>
              <a:rPr lang="en-US" sz="2000" b="1" dirty="0" smtClean="0">
                <a:latin typeface="+mj-lt"/>
              </a:rPr>
              <a:t>VX-661</a:t>
            </a:r>
            <a:endParaRPr lang="ru-RU" sz="2000" b="1" dirty="0" smtClean="0">
              <a:latin typeface="+mj-lt"/>
            </a:endParaRPr>
          </a:p>
        </p:txBody>
      </p:sp>
      <p:pic>
        <p:nvPicPr>
          <p:cNvPr id="28676" name="Picture 4" descr="DSC00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3140968"/>
            <a:ext cx="6985000" cy="3097212"/>
          </a:xfrm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79838" y="4149725"/>
            <a:ext cx="863600" cy="230346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7092950" y="1674813"/>
            <a:ext cx="1874838" cy="4146550"/>
            <a:chOff x="4468" y="1055"/>
            <a:chExt cx="1181" cy="2612"/>
          </a:xfrm>
        </p:grpSpPr>
        <p:grpSp>
          <p:nvGrpSpPr>
            <p:cNvPr id="66796" name="Group 3"/>
            <p:cNvGrpSpPr>
              <a:grpSpLocks/>
            </p:cNvGrpSpPr>
            <p:nvPr/>
          </p:nvGrpSpPr>
          <p:grpSpPr bwMode="auto">
            <a:xfrm>
              <a:off x="4691" y="1055"/>
              <a:ext cx="746" cy="1324"/>
              <a:chOff x="4691" y="1055"/>
              <a:chExt cx="746" cy="1324"/>
            </a:xfrm>
          </p:grpSpPr>
          <p:sp>
            <p:nvSpPr>
              <p:cNvPr id="66834" name="Freeform 4"/>
              <p:cNvSpPr>
                <a:spLocks noChangeArrowheads="1"/>
              </p:cNvSpPr>
              <p:nvPr/>
            </p:nvSpPr>
            <p:spPr bwMode="auto">
              <a:xfrm>
                <a:off x="46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7" y="157"/>
                    </a:lnTo>
                    <a:lnTo>
                      <a:pt x="136" y="127"/>
                    </a:lnTo>
                    <a:lnTo>
                      <a:pt x="144" y="157"/>
                    </a:lnTo>
                    <a:lnTo>
                      <a:pt x="155" y="285"/>
                    </a:lnTo>
                    <a:lnTo>
                      <a:pt x="174" y="410"/>
                    </a:lnTo>
                    <a:lnTo>
                      <a:pt x="174" y="431"/>
                    </a:lnTo>
                    <a:lnTo>
                      <a:pt x="193" y="431"/>
                    </a:lnTo>
                    <a:lnTo>
                      <a:pt x="193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1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5" y="63"/>
                    </a:lnTo>
                    <a:lnTo>
                      <a:pt x="415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5" y="452"/>
                    </a:lnTo>
                    <a:lnTo>
                      <a:pt x="415" y="440"/>
                    </a:lnTo>
                    <a:lnTo>
                      <a:pt x="446" y="431"/>
                    </a:lnTo>
                    <a:lnTo>
                      <a:pt x="474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3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6" y="42"/>
                    </a:lnTo>
                    <a:lnTo>
                      <a:pt x="696" y="74"/>
                    </a:lnTo>
                    <a:lnTo>
                      <a:pt x="696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5" y="431"/>
                    </a:lnTo>
                    <a:lnTo>
                      <a:pt x="727" y="410"/>
                    </a:lnTo>
                    <a:lnTo>
                      <a:pt x="736" y="306"/>
                    </a:lnTo>
                    <a:lnTo>
                      <a:pt x="736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8" y="273"/>
                    </a:lnTo>
                    <a:lnTo>
                      <a:pt x="958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8" y="252"/>
                    </a:lnTo>
                    <a:lnTo>
                      <a:pt x="989" y="157"/>
                    </a:lnTo>
                    <a:lnTo>
                      <a:pt x="977" y="63"/>
                    </a:lnTo>
                    <a:lnTo>
                      <a:pt x="977" y="32"/>
                    </a:lnTo>
                    <a:lnTo>
                      <a:pt x="998" y="32"/>
                    </a:lnTo>
                    <a:lnTo>
                      <a:pt x="998" y="42"/>
                    </a:lnTo>
                    <a:lnTo>
                      <a:pt x="1008" y="83"/>
                    </a:lnTo>
                    <a:lnTo>
                      <a:pt x="1017" y="178"/>
                    </a:lnTo>
                    <a:lnTo>
                      <a:pt x="1036" y="294"/>
                    </a:lnTo>
                    <a:lnTo>
                      <a:pt x="1027" y="399"/>
                    </a:lnTo>
                    <a:lnTo>
                      <a:pt x="1017" y="421"/>
                    </a:lnTo>
                    <a:lnTo>
                      <a:pt x="1036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5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1" y="366"/>
                    </a:lnTo>
                    <a:lnTo>
                      <a:pt x="1260" y="232"/>
                    </a:lnTo>
                    <a:lnTo>
                      <a:pt x="1260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8" y="262"/>
                    </a:lnTo>
                    <a:lnTo>
                      <a:pt x="1298" y="366"/>
                    </a:lnTo>
                    <a:lnTo>
                      <a:pt x="1329" y="431"/>
                    </a:lnTo>
                    <a:lnTo>
                      <a:pt x="1336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6" y="2639"/>
                    </a:lnTo>
                    <a:lnTo>
                      <a:pt x="1154" y="2639"/>
                    </a:lnTo>
                    <a:lnTo>
                      <a:pt x="977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835" name="Freeform 5"/>
              <p:cNvSpPr>
                <a:spLocks noChangeArrowheads="1"/>
              </p:cNvSpPr>
              <p:nvPr/>
            </p:nvSpPr>
            <p:spPr bwMode="auto">
              <a:xfrm>
                <a:off x="46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7" y="157"/>
                    </a:lnTo>
                    <a:lnTo>
                      <a:pt x="136" y="127"/>
                    </a:lnTo>
                    <a:lnTo>
                      <a:pt x="144" y="157"/>
                    </a:lnTo>
                    <a:lnTo>
                      <a:pt x="155" y="285"/>
                    </a:lnTo>
                    <a:lnTo>
                      <a:pt x="174" y="410"/>
                    </a:lnTo>
                    <a:lnTo>
                      <a:pt x="174" y="431"/>
                    </a:lnTo>
                    <a:lnTo>
                      <a:pt x="193" y="431"/>
                    </a:lnTo>
                    <a:lnTo>
                      <a:pt x="193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1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5" y="63"/>
                    </a:lnTo>
                    <a:lnTo>
                      <a:pt x="415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5" y="452"/>
                    </a:lnTo>
                    <a:lnTo>
                      <a:pt x="415" y="440"/>
                    </a:lnTo>
                    <a:lnTo>
                      <a:pt x="446" y="431"/>
                    </a:lnTo>
                    <a:lnTo>
                      <a:pt x="474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3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6" y="42"/>
                    </a:lnTo>
                    <a:lnTo>
                      <a:pt x="696" y="74"/>
                    </a:lnTo>
                    <a:lnTo>
                      <a:pt x="696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5" y="431"/>
                    </a:lnTo>
                    <a:lnTo>
                      <a:pt x="727" y="410"/>
                    </a:lnTo>
                    <a:lnTo>
                      <a:pt x="736" y="306"/>
                    </a:lnTo>
                    <a:lnTo>
                      <a:pt x="736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8" y="273"/>
                    </a:lnTo>
                    <a:lnTo>
                      <a:pt x="958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8" y="252"/>
                    </a:lnTo>
                    <a:lnTo>
                      <a:pt x="989" y="157"/>
                    </a:lnTo>
                    <a:lnTo>
                      <a:pt x="977" y="63"/>
                    </a:lnTo>
                    <a:lnTo>
                      <a:pt x="977" y="32"/>
                    </a:lnTo>
                    <a:lnTo>
                      <a:pt x="998" y="32"/>
                    </a:lnTo>
                    <a:lnTo>
                      <a:pt x="998" y="42"/>
                    </a:lnTo>
                    <a:lnTo>
                      <a:pt x="1008" y="83"/>
                    </a:lnTo>
                    <a:lnTo>
                      <a:pt x="1017" y="178"/>
                    </a:lnTo>
                    <a:lnTo>
                      <a:pt x="1036" y="294"/>
                    </a:lnTo>
                    <a:lnTo>
                      <a:pt x="1027" y="399"/>
                    </a:lnTo>
                    <a:lnTo>
                      <a:pt x="1017" y="421"/>
                    </a:lnTo>
                    <a:lnTo>
                      <a:pt x="1036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5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1" y="366"/>
                    </a:lnTo>
                    <a:lnTo>
                      <a:pt x="1260" y="232"/>
                    </a:lnTo>
                    <a:lnTo>
                      <a:pt x="1260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8" y="262"/>
                    </a:lnTo>
                    <a:lnTo>
                      <a:pt x="1298" y="366"/>
                    </a:lnTo>
                    <a:lnTo>
                      <a:pt x="1329" y="431"/>
                    </a:lnTo>
                    <a:lnTo>
                      <a:pt x="1336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6" y="2639"/>
                    </a:lnTo>
                    <a:lnTo>
                      <a:pt x="1154" y="2639"/>
                    </a:lnTo>
                    <a:lnTo>
                      <a:pt x="977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797" name="Group 6"/>
            <p:cNvGrpSpPr>
              <a:grpSpLocks/>
            </p:cNvGrpSpPr>
            <p:nvPr/>
          </p:nvGrpSpPr>
          <p:grpSpPr bwMode="auto">
            <a:xfrm>
              <a:off x="4851" y="1885"/>
              <a:ext cx="401" cy="394"/>
              <a:chOff x="4851" y="1885"/>
              <a:chExt cx="401" cy="394"/>
            </a:xfrm>
          </p:grpSpPr>
          <p:sp>
            <p:nvSpPr>
              <p:cNvPr id="66832" name="Freeform 7"/>
              <p:cNvSpPr>
                <a:spLocks noChangeArrowheads="1"/>
              </p:cNvSpPr>
              <p:nvPr/>
            </p:nvSpPr>
            <p:spPr bwMode="auto">
              <a:xfrm>
                <a:off x="4851" y="1885"/>
                <a:ext cx="402" cy="395"/>
              </a:xfrm>
              <a:custGeom>
                <a:avLst/>
                <a:gdLst>
                  <a:gd name="T0" fmla="*/ 0 w 805"/>
                  <a:gd name="T1" fmla="*/ 1 h 790"/>
                  <a:gd name="T2" fmla="*/ 0 w 805"/>
                  <a:gd name="T3" fmla="*/ 1 h 790"/>
                  <a:gd name="T4" fmla="*/ 0 w 805"/>
                  <a:gd name="T5" fmla="*/ 1 h 790"/>
                  <a:gd name="T6" fmla="*/ 0 w 805"/>
                  <a:gd name="T7" fmla="*/ 1 h 790"/>
                  <a:gd name="T8" fmla="*/ 0 w 805"/>
                  <a:gd name="T9" fmla="*/ 1 h 790"/>
                  <a:gd name="T10" fmla="*/ 0 w 805"/>
                  <a:gd name="T11" fmla="*/ 1 h 790"/>
                  <a:gd name="T12" fmla="*/ 0 w 805"/>
                  <a:gd name="T13" fmla="*/ 1 h 790"/>
                  <a:gd name="T14" fmla="*/ 0 w 805"/>
                  <a:gd name="T15" fmla="*/ 1 h 790"/>
                  <a:gd name="T16" fmla="*/ 0 w 805"/>
                  <a:gd name="T17" fmla="*/ 1 h 790"/>
                  <a:gd name="T18" fmla="*/ 0 w 805"/>
                  <a:gd name="T19" fmla="*/ 1 h 790"/>
                  <a:gd name="T20" fmla="*/ 0 w 805"/>
                  <a:gd name="T21" fmla="*/ 0 h 790"/>
                  <a:gd name="T22" fmla="*/ 0 w 805"/>
                  <a:gd name="T23" fmla="*/ 0 h 790"/>
                  <a:gd name="T24" fmla="*/ 0 w 805"/>
                  <a:gd name="T25" fmla="*/ 1 h 790"/>
                  <a:gd name="T26" fmla="*/ 0 w 805"/>
                  <a:gd name="T27" fmla="*/ 1 h 790"/>
                  <a:gd name="T28" fmla="*/ 0 w 805"/>
                  <a:gd name="T29" fmla="*/ 1 h 790"/>
                  <a:gd name="T30" fmla="*/ 0 w 805"/>
                  <a:gd name="T31" fmla="*/ 1 h 790"/>
                  <a:gd name="T32" fmla="*/ 0 w 805"/>
                  <a:gd name="T33" fmla="*/ 1 h 790"/>
                  <a:gd name="T34" fmla="*/ 0 w 805"/>
                  <a:gd name="T35" fmla="*/ 1 h 790"/>
                  <a:gd name="T36" fmla="*/ 0 w 805"/>
                  <a:gd name="T37" fmla="*/ 1 h 790"/>
                  <a:gd name="T38" fmla="*/ 0 w 805"/>
                  <a:gd name="T39" fmla="*/ 1 h 790"/>
                  <a:gd name="T40" fmla="*/ 0 w 805"/>
                  <a:gd name="T41" fmla="*/ 1 h 790"/>
                  <a:gd name="T42" fmla="*/ 0 w 805"/>
                  <a:gd name="T43" fmla="*/ 1 h 790"/>
                  <a:gd name="T44" fmla="*/ 0 w 805"/>
                  <a:gd name="T45" fmla="*/ 1 h 790"/>
                  <a:gd name="T46" fmla="*/ 0 w 805"/>
                  <a:gd name="T47" fmla="*/ 1 h 7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5"/>
                  <a:gd name="T73" fmla="*/ 0 h 790"/>
                  <a:gd name="T74" fmla="*/ 805 w 805"/>
                  <a:gd name="T75" fmla="*/ 790 h 7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5" h="790">
                    <a:moveTo>
                      <a:pt x="398" y="769"/>
                    </a:moveTo>
                    <a:lnTo>
                      <a:pt x="163" y="757"/>
                    </a:lnTo>
                    <a:lnTo>
                      <a:pt x="117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3" y="0"/>
                    </a:lnTo>
                    <a:lnTo>
                      <a:pt x="493" y="0"/>
                    </a:lnTo>
                    <a:lnTo>
                      <a:pt x="786" y="137"/>
                    </a:lnTo>
                    <a:lnTo>
                      <a:pt x="795" y="211"/>
                    </a:lnTo>
                    <a:lnTo>
                      <a:pt x="795" y="275"/>
                    </a:lnTo>
                    <a:lnTo>
                      <a:pt x="805" y="389"/>
                    </a:lnTo>
                    <a:lnTo>
                      <a:pt x="805" y="505"/>
                    </a:lnTo>
                    <a:lnTo>
                      <a:pt x="748" y="642"/>
                    </a:lnTo>
                    <a:lnTo>
                      <a:pt x="668" y="706"/>
                    </a:lnTo>
                    <a:lnTo>
                      <a:pt x="600" y="748"/>
                    </a:lnTo>
                    <a:lnTo>
                      <a:pt x="524" y="780"/>
                    </a:lnTo>
                    <a:lnTo>
                      <a:pt x="455" y="790"/>
                    </a:lnTo>
                    <a:lnTo>
                      <a:pt x="406" y="790"/>
                    </a:lnTo>
                    <a:lnTo>
                      <a:pt x="398" y="769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833" name="Freeform 8"/>
              <p:cNvSpPr>
                <a:spLocks noChangeArrowheads="1"/>
              </p:cNvSpPr>
              <p:nvPr/>
            </p:nvSpPr>
            <p:spPr bwMode="auto">
              <a:xfrm>
                <a:off x="4851" y="1885"/>
                <a:ext cx="402" cy="395"/>
              </a:xfrm>
              <a:custGeom>
                <a:avLst/>
                <a:gdLst>
                  <a:gd name="T0" fmla="*/ 0 w 805"/>
                  <a:gd name="T1" fmla="*/ 1 h 790"/>
                  <a:gd name="T2" fmla="*/ 0 w 805"/>
                  <a:gd name="T3" fmla="*/ 1 h 790"/>
                  <a:gd name="T4" fmla="*/ 0 w 805"/>
                  <a:gd name="T5" fmla="*/ 1 h 790"/>
                  <a:gd name="T6" fmla="*/ 0 w 805"/>
                  <a:gd name="T7" fmla="*/ 1 h 790"/>
                  <a:gd name="T8" fmla="*/ 0 w 805"/>
                  <a:gd name="T9" fmla="*/ 1 h 790"/>
                  <a:gd name="T10" fmla="*/ 0 w 805"/>
                  <a:gd name="T11" fmla="*/ 1 h 790"/>
                  <a:gd name="T12" fmla="*/ 0 w 805"/>
                  <a:gd name="T13" fmla="*/ 1 h 790"/>
                  <a:gd name="T14" fmla="*/ 0 w 805"/>
                  <a:gd name="T15" fmla="*/ 1 h 790"/>
                  <a:gd name="T16" fmla="*/ 0 w 805"/>
                  <a:gd name="T17" fmla="*/ 1 h 790"/>
                  <a:gd name="T18" fmla="*/ 0 w 805"/>
                  <a:gd name="T19" fmla="*/ 1 h 790"/>
                  <a:gd name="T20" fmla="*/ 0 w 805"/>
                  <a:gd name="T21" fmla="*/ 0 h 790"/>
                  <a:gd name="T22" fmla="*/ 0 w 805"/>
                  <a:gd name="T23" fmla="*/ 0 h 790"/>
                  <a:gd name="T24" fmla="*/ 0 w 805"/>
                  <a:gd name="T25" fmla="*/ 1 h 790"/>
                  <a:gd name="T26" fmla="*/ 0 w 805"/>
                  <a:gd name="T27" fmla="*/ 1 h 790"/>
                  <a:gd name="T28" fmla="*/ 0 w 805"/>
                  <a:gd name="T29" fmla="*/ 1 h 790"/>
                  <a:gd name="T30" fmla="*/ 0 w 805"/>
                  <a:gd name="T31" fmla="*/ 1 h 790"/>
                  <a:gd name="T32" fmla="*/ 0 w 805"/>
                  <a:gd name="T33" fmla="*/ 1 h 790"/>
                  <a:gd name="T34" fmla="*/ 0 w 805"/>
                  <a:gd name="T35" fmla="*/ 1 h 790"/>
                  <a:gd name="T36" fmla="*/ 0 w 805"/>
                  <a:gd name="T37" fmla="*/ 1 h 790"/>
                  <a:gd name="T38" fmla="*/ 0 w 805"/>
                  <a:gd name="T39" fmla="*/ 1 h 790"/>
                  <a:gd name="T40" fmla="*/ 0 w 805"/>
                  <a:gd name="T41" fmla="*/ 1 h 790"/>
                  <a:gd name="T42" fmla="*/ 0 w 805"/>
                  <a:gd name="T43" fmla="*/ 1 h 790"/>
                  <a:gd name="T44" fmla="*/ 0 w 805"/>
                  <a:gd name="T45" fmla="*/ 1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5"/>
                  <a:gd name="T70" fmla="*/ 0 h 790"/>
                  <a:gd name="T71" fmla="*/ 805 w 805"/>
                  <a:gd name="T72" fmla="*/ 790 h 7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5" h="790">
                    <a:moveTo>
                      <a:pt x="398" y="769"/>
                    </a:moveTo>
                    <a:lnTo>
                      <a:pt x="163" y="757"/>
                    </a:lnTo>
                    <a:lnTo>
                      <a:pt x="117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3" y="0"/>
                    </a:lnTo>
                    <a:lnTo>
                      <a:pt x="493" y="0"/>
                    </a:lnTo>
                    <a:lnTo>
                      <a:pt x="786" y="137"/>
                    </a:lnTo>
                    <a:lnTo>
                      <a:pt x="795" y="211"/>
                    </a:lnTo>
                    <a:lnTo>
                      <a:pt x="795" y="275"/>
                    </a:lnTo>
                    <a:lnTo>
                      <a:pt x="805" y="389"/>
                    </a:lnTo>
                    <a:lnTo>
                      <a:pt x="805" y="505"/>
                    </a:lnTo>
                    <a:lnTo>
                      <a:pt x="748" y="642"/>
                    </a:lnTo>
                    <a:lnTo>
                      <a:pt x="668" y="706"/>
                    </a:lnTo>
                    <a:lnTo>
                      <a:pt x="600" y="748"/>
                    </a:lnTo>
                    <a:lnTo>
                      <a:pt x="524" y="780"/>
                    </a:lnTo>
                    <a:lnTo>
                      <a:pt x="455" y="790"/>
                    </a:lnTo>
                    <a:lnTo>
                      <a:pt x="406" y="79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98" name="Freeform 9"/>
            <p:cNvSpPr>
              <a:spLocks noChangeArrowheads="1"/>
            </p:cNvSpPr>
            <p:nvPr/>
          </p:nvSpPr>
          <p:spPr bwMode="auto">
            <a:xfrm>
              <a:off x="4786" y="1737"/>
              <a:ext cx="378" cy="126"/>
            </a:xfrm>
            <a:custGeom>
              <a:avLst/>
              <a:gdLst>
                <a:gd name="T0" fmla="*/ 1 w 755"/>
                <a:gd name="T1" fmla="*/ 1 h 252"/>
                <a:gd name="T2" fmla="*/ 1 w 755"/>
                <a:gd name="T3" fmla="*/ 1 h 252"/>
                <a:gd name="T4" fmla="*/ 1 w 755"/>
                <a:gd name="T5" fmla="*/ 1 h 252"/>
                <a:gd name="T6" fmla="*/ 1 w 755"/>
                <a:gd name="T7" fmla="*/ 1 h 252"/>
                <a:gd name="T8" fmla="*/ 0 w 755"/>
                <a:gd name="T9" fmla="*/ 1 h 252"/>
                <a:gd name="T10" fmla="*/ 1 w 755"/>
                <a:gd name="T11" fmla="*/ 1 h 252"/>
                <a:gd name="T12" fmla="*/ 1 w 755"/>
                <a:gd name="T13" fmla="*/ 1 h 252"/>
                <a:gd name="T14" fmla="*/ 1 w 755"/>
                <a:gd name="T15" fmla="*/ 1 h 252"/>
                <a:gd name="T16" fmla="*/ 1 w 755"/>
                <a:gd name="T17" fmla="*/ 1 h 252"/>
                <a:gd name="T18" fmla="*/ 1 w 755"/>
                <a:gd name="T19" fmla="*/ 1 h 252"/>
                <a:gd name="T20" fmla="*/ 1 w 755"/>
                <a:gd name="T21" fmla="*/ 1 h 252"/>
                <a:gd name="T22" fmla="*/ 1 w 755"/>
                <a:gd name="T23" fmla="*/ 1 h 252"/>
                <a:gd name="T24" fmla="*/ 1 w 755"/>
                <a:gd name="T25" fmla="*/ 1 h 252"/>
                <a:gd name="T26" fmla="*/ 1 w 755"/>
                <a:gd name="T27" fmla="*/ 1 h 252"/>
                <a:gd name="T28" fmla="*/ 1 w 755"/>
                <a:gd name="T29" fmla="*/ 1 h 252"/>
                <a:gd name="T30" fmla="*/ 1 w 755"/>
                <a:gd name="T31" fmla="*/ 1 h 252"/>
                <a:gd name="T32" fmla="*/ 1 w 755"/>
                <a:gd name="T33" fmla="*/ 0 h 252"/>
                <a:gd name="T34" fmla="*/ 1 w 755"/>
                <a:gd name="T35" fmla="*/ 1 h 252"/>
                <a:gd name="T36" fmla="*/ 1 w 755"/>
                <a:gd name="T37" fmla="*/ 1 h 252"/>
                <a:gd name="T38" fmla="*/ 1 w 755"/>
                <a:gd name="T39" fmla="*/ 1 h 252"/>
                <a:gd name="T40" fmla="*/ 1 w 755"/>
                <a:gd name="T41" fmla="*/ 1 h 252"/>
                <a:gd name="T42" fmla="*/ 1 w 755"/>
                <a:gd name="T43" fmla="*/ 1 h 252"/>
                <a:gd name="T44" fmla="*/ 1 w 755"/>
                <a:gd name="T45" fmla="*/ 1 h 252"/>
                <a:gd name="T46" fmla="*/ 1 w 755"/>
                <a:gd name="T47" fmla="*/ 1 h 252"/>
                <a:gd name="T48" fmla="*/ 1 w 755"/>
                <a:gd name="T49" fmla="*/ 1 h 252"/>
                <a:gd name="T50" fmla="*/ 1 w 755"/>
                <a:gd name="T51" fmla="*/ 1 h 252"/>
                <a:gd name="T52" fmla="*/ 1 w 755"/>
                <a:gd name="T53" fmla="*/ 1 h 252"/>
                <a:gd name="T54" fmla="*/ 1 w 755"/>
                <a:gd name="T55" fmla="*/ 1 h 252"/>
                <a:gd name="T56" fmla="*/ 1 w 755"/>
                <a:gd name="T57" fmla="*/ 1 h 252"/>
                <a:gd name="T58" fmla="*/ 1 w 755"/>
                <a:gd name="T59" fmla="*/ 1 h 252"/>
                <a:gd name="T60" fmla="*/ 1 w 755"/>
                <a:gd name="T61" fmla="*/ 1 h 252"/>
                <a:gd name="T62" fmla="*/ 1 w 755"/>
                <a:gd name="T63" fmla="*/ 1 h 252"/>
                <a:gd name="T64" fmla="*/ 1 w 755"/>
                <a:gd name="T65" fmla="*/ 1 h 252"/>
                <a:gd name="T66" fmla="*/ 1 w 755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5"/>
                <a:gd name="T103" fmla="*/ 0 h 252"/>
                <a:gd name="T104" fmla="*/ 755 w 755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5" h="252">
                  <a:moveTo>
                    <a:pt x="319" y="127"/>
                  </a:moveTo>
                  <a:lnTo>
                    <a:pt x="163" y="169"/>
                  </a:lnTo>
                  <a:lnTo>
                    <a:pt x="75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2" y="127"/>
                  </a:lnTo>
                  <a:lnTo>
                    <a:pt x="292" y="83"/>
                  </a:lnTo>
                  <a:lnTo>
                    <a:pt x="349" y="83"/>
                  </a:lnTo>
                  <a:lnTo>
                    <a:pt x="387" y="32"/>
                  </a:lnTo>
                  <a:lnTo>
                    <a:pt x="269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5" y="95"/>
                  </a:lnTo>
                  <a:lnTo>
                    <a:pt x="155" y="74"/>
                  </a:lnTo>
                  <a:lnTo>
                    <a:pt x="262" y="42"/>
                  </a:lnTo>
                  <a:lnTo>
                    <a:pt x="436" y="0"/>
                  </a:lnTo>
                  <a:lnTo>
                    <a:pt x="637" y="9"/>
                  </a:lnTo>
                  <a:lnTo>
                    <a:pt x="755" y="83"/>
                  </a:lnTo>
                  <a:lnTo>
                    <a:pt x="679" y="64"/>
                  </a:lnTo>
                  <a:lnTo>
                    <a:pt x="592" y="32"/>
                  </a:lnTo>
                  <a:lnTo>
                    <a:pt x="444" y="32"/>
                  </a:lnTo>
                  <a:lnTo>
                    <a:pt x="398" y="64"/>
                  </a:lnTo>
                  <a:lnTo>
                    <a:pt x="377" y="83"/>
                  </a:lnTo>
                  <a:lnTo>
                    <a:pt x="512" y="64"/>
                  </a:lnTo>
                  <a:lnTo>
                    <a:pt x="562" y="74"/>
                  </a:lnTo>
                  <a:lnTo>
                    <a:pt x="658" y="95"/>
                  </a:lnTo>
                  <a:lnTo>
                    <a:pt x="755" y="148"/>
                  </a:lnTo>
                  <a:lnTo>
                    <a:pt x="725" y="190"/>
                  </a:lnTo>
                  <a:lnTo>
                    <a:pt x="637" y="148"/>
                  </a:lnTo>
                  <a:lnTo>
                    <a:pt x="512" y="106"/>
                  </a:lnTo>
                  <a:lnTo>
                    <a:pt x="425" y="106"/>
                  </a:lnTo>
                  <a:lnTo>
                    <a:pt x="377" y="106"/>
                  </a:lnTo>
                  <a:lnTo>
                    <a:pt x="33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99" name="Freeform 10"/>
            <p:cNvSpPr>
              <a:spLocks noChangeArrowheads="1"/>
            </p:cNvSpPr>
            <p:nvPr/>
          </p:nvSpPr>
          <p:spPr bwMode="auto">
            <a:xfrm>
              <a:off x="4805" y="1832"/>
              <a:ext cx="412" cy="121"/>
            </a:xfrm>
            <a:custGeom>
              <a:avLst/>
              <a:gdLst>
                <a:gd name="T0" fmla="*/ 1 w 824"/>
                <a:gd name="T1" fmla="*/ 0 h 243"/>
                <a:gd name="T2" fmla="*/ 1 w 824"/>
                <a:gd name="T3" fmla="*/ 0 h 243"/>
                <a:gd name="T4" fmla="*/ 1 w 824"/>
                <a:gd name="T5" fmla="*/ 0 h 243"/>
                <a:gd name="T6" fmla="*/ 1 w 824"/>
                <a:gd name="T7" fmla="*/ 0 h 243"/>
                <a:gd name="T8" fmla="*/ 1 w 824"/>
                <a:gd name="T9" fmla="*/ 0 h 243"/>
                <a:gd name="T10" fmla="*/ 1 w 824"/>
                <a:gd name="T11" fmla="*/ 0 h 243"/>
                <a:gd name="T12" fmla="*/ 1 w 824"/>
                <a:gd name="T13" fmla="*/ 0 h 243"/>
                <a:gd name="T14" fmla="*/ 1 w 824"/>
                <a:gd name="T15" fmla="*/ 0 h 243"/>
                <a:gd name="T16" fmla="*/ 1 w 824"/>
                <a:gd name="T17" fmla="*/ 0 h 243"/>
                <a:gd name="T18" fmla="*/ 1 w 824"/>
                <a:gd name="T19" fmla="*/ 0 h 243"/>
                <a:gd name="T20" fmla="*/ 1 w 824"/>
                <a:gd name="T21" fmla="*/ 0 h 243"/>
                <a:gd name="T22" fmla="*/ 1 w 824"/>
                <a:gd name="T23" fmla="*/ 0 h 243"/>
                <a:gd name="T24" fmla="*/ 1 w 824"/>
                <a:gd name="T25" fmla="*/ 0 h 243"/>
                <a:gd name="T26" fmla="*/ 1 w 824"/>
                <a:gd name="T27" fmla="*/ 0 h 243"/>
                <a:gd name="T28" fmla="*/ 1 w 824"/>
                <a:gd name="T29" fmla="*/ 0 h 243"/>
                <a:gd name="T30" fmla="*/ 1 w 824"/>
                <a:gd name="T31" fmla="*/ 0 h 243"/>
                <a:gd name="T32" fmla="*/ 1 w 824"/>
                <a:gd name="T33" fmla="*/ 0 h 243"/>
                <a:gd name="T34" fmla="*/ 1 w 824"/>
                <a:gd name="T35" fmla="*/ 0 h 243"/>
                <a:gd name="T36" fmla="*/ 0 w 824"/>
                <a:gd name="T37" fmla="*/ 0 h 243"/>
                <a:gd name="T38" fmla="*/ 1 w 824"/>
                <a:gd name="T39" fmla="*/ 0 h 243"/>
                <a:gd name="T40" fmla="*/ 1 w 824"/>
                <a:gd name="T41" fmla="*/ 0 h 243"/>
                <a:gd name="T42" fmla="*/ 1 w 824"/>
                <a:gd name="T43" fmla="*/ 0 h 243"/>
                <a:gd name="T44" fmla="*/ 1 w 824"/>
                <a:gd name="T45" fmla="*/ 0 h 243"/>
                <a:gd name="T46" fmla="*/ 1 w 824"/>
                <a:gd name="T47" fmla="*/ 0 h 243"/>
                <a:gd name="T48" fmla="*/ 1 w 824"/>
                <a:gd name="T49" fmla="*/ 0 h 243"/>
                <a:gd name="T50" fmla="*/ 1 w 824"/>
                <a:gd name="T51" fmla="*/ 0 h 243"/>
                <a:gd name="T52" fmla="*/ 1 w 824"/>
                <a:gd name="T53" fmla="*/ 0 h 243"/>
                <a:gd name="T54" fmla="*/ 1 w 824"/>
                <a:gd name="T55" fmla="*/ 0 h 243"/>
                <a:gd name="T56" fmla="*/ 1 w 824"/>
                <a:gd name="T57" fmla="*/ 0 h 243"/>
                <a:gd name="T58" fmla="*/ 1 w 824"/>
                <a:gd name="T59" fmla="*/ 0 h 243"/>
                <a:gd name="T60" fmla="*/ 1 w 824"/>
                <a:gd name="T61" fmla="*/ 0 h 243"/>
                <a:gd name="T62" fmla="*/ 1 w 824"/>
                <a:gd name="T63" fmla="*/ 0 h 243"/>
                <a:gd name="T64" fmla="*/ 1 w 824"/>
                <a:gd name="T65" fmla="*/ 0 h 243"/>
                <a:gd name="T66" fmla="*/ 1 w 824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4"/>
                <a:gd name="T103" fmla="*/ 0 h 243"/>
                <a:gd name="T104" fmla="*/ 824 w 82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4" h="243">
                  <a:moveTo>
                    <a:pt x="474" y="95"/>
                  </a:moveTo>
                  <a:lnTo>
                    <a:pt x="639" y="106"/>
                  </a:lnTo>
                  <a:lnTo>
                    <a:pt x="748" y="159"/>
                  </a:lnTo>
                  <a:lnTo>
                    <a:pt x="824" y="159"/>
                  </a:lnTo>
                  <a:lnTo>
                    <a:pt x="824" y="106"/>
                  </a:lnTo>
                  <a:lnTo>
                    <a:pt x="706" y="83"/>
                  </a:lnTo>
                  <a:lnTo>
                    <a:pt x="581" y="74"/>
                  </a:lnTo>
                  <a:lnTo>
                    <a:pt x="493" y="53"/>
                  </a:lnTo>
                  <a:lnTo>
                    <a:pt x="436" y="64"/>
                  </a:lnTo>
                  <a:lnTo>
                    <a:pt x="379" y="21"/>
                  </a:lnTo>
                  <a:lnTo>
                    <a:pt x="524" y="32"/>
                  </a:lnTo>
                  <a:lnTo>
                    <a:pt x="679" y="53"/>
                  </a:lnTo>
                  <a:lnTo>
                    <a:pt x="755" y="41"/>
                  </a:lnTo>
                  <a:lnTo>
                    <a:pt x="717" y="21"/>
                  </a:lnTo>
                  <a:lnTo>
                    <a:pt x="639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7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4" y="64"/>
                  </a:lnTo>
                  <a:lnTo>
                    <a:pt x="330" y="32"/>
                  </a:lnTo>
                  <a:lnTo>
                    <a:pt x="379" y="53"/>
                  </a:lnTo>
                  <a:lnTo>
                    <a:pt x="406" y="74"/>
                  </a:lnTo>
                  <a:lnTo>
                    <a:pt x="250" y="83"/>
                  </a:lnTo>
                  <a:lnTo>
                    <a:pt x="212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6" y="180"/>
                  </a:lnTo>
                  <a:lnTo>
                    <a:pt x="262" y="116"/>
                  </a:lnTo>
                  <a:lnTo>
                    <a:pt x="358" y="95"/>
                  </a:lnTo>
                  <a:lnTo>
                    <a:pt x="406" y="95"/>
                  </a:lnTo>
                  <a:lnTo>
                    <a:pt x="455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0" name="Freeform 11"/>
            <p:cNvSpPr>
              <a:spLocks noChangeArrowheads="1"/>
            </p:cNvSpPr>
            <p:nvPr/>
          </p:nvSpPr>
          <p:spPr bwMode="auto">
            <a:xfrm>
              <a:off x="5012" y="1576"/>
              <a:ext cx="52" cy="62"/>
            </a:xfrm>
            <a:custGeom>
              <a:avLst/>
              <a:gdLst>
                <a:gd name="T0" fmla="*/ 0 w 105"/>
                <a:gd name="T1" fmla="*/ 0 h 125"/>
                <a:gd name="T2" fmla="*/ 0 w 105"/>
                <a:gd name="T3" fmla="*/ 0 h 125"/>
                <a:gd name="T4" fmla="*/ 0 w 105"/>
                <a:gd name="T5" fmla="*/ 0 h 125"/>
                <a:gd name="T6" fmla="*/ 0 w 105"/>
                <a:gd name="T7" fmla="*/ 0 h 125"/>
                <a:gd name="T8" fmla="*/ 0 w 105"/>
                <a:gd name="T9" fmla="*/ 0 h 125"/>
                <a:gd name="T10" fmla="*/ 0 w 105"/>
                <a:gd name="T11" fmla="*/ 0 h 125"/>
                <a:gd name="T12" fmla="*/ 0 w 105"/>
                <a:gd name="T13" fmla="*/ 0 h 125"/>
                <a:gd name="T14" fmla="*/ 0 w 105"/>
                <a:gd name="T15" fmla="*/ 0 h 125"/>
                <a:gd name="T16" fmla="*/ 0 w 105"/>
                <a:gd name="T17" fmla="*/ 0 h 125"/>
                <a:gd name="T18" fmla="*/ 0 w 105"/>
                <a:gd name="T19" fmla="*/ 0 h 125"/>
                <a:gd name="T20" fmla="*/ 0 w 105"/>
                <a:gd name="T21" fmla="*/ 0 h 125"/>
                <a:gd name="T22" fmla="*/ 0 w 105"/>
                <a:gd name="T23" fmla="*/ 0 h 125"/>
                <a:gd name="T24" fmla="*/ 0 w 105"/>
                <a:gd name="T25" fmla="*/ 0 h 125"/>
                <a:gd name="T26" fmla="*/ 0 w 105"/>
                <a:gd name="T27" fmla="*/ 0 h 125"/>
                <a:gd name="T28" fmla="*/ 0 w 105"/>
                <a:gd name="T29" fmla="*/ 0 h 125"/>
                <a:gd name="T30" fmla="*/ 0 w 105"/>
                <a:gd name="T31" fmla="*/ 0 h 125"/>
                <a:gd name="T32" fmla="*/ 0 w 105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25"/>
                <a:gd name="T53" fmla="*/ 105 w 105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25">
                  <a:moveTo>
                    <a:pt x="48" y="125"/>
                  </a:moveTo>
                  <a:lnTo>
                    <a:pt x="10" y="116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5" y="10"/>
                  </a:lnTo>
                  <a:lnTo>
                    <a:pt x="105" y="32"/>
                  </a:lnTo>
                  <a:lnTo>
                    <a:pt x="95" y="84"/>
                  </a:lnTo>
                  <a:lnTo>
                    <a:pt x="95" y="93"/>
                  </a:lnTo>
                  <a:lnTo>
                    <a:pt x="86" y="93"/>
                  </a:lnTo>
                  <a:lnTo>
                    <a:pt x="86" y="116"/>
                  </a:lnTo>
                  <a:lnTo>
                    <a:pt x="67" y="116"/>
                  </a:lnTo>
                  <a:lnTo>
                    <a:pt x="67" y="125"/>
                  </a:lnTo>
                  <a:lnTo>
                    <a:pt x="57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1" name="Freeform 12"/>
            <p:cNvSpPr>
              <a:spLocks noChangeArrowheads="1"/>
            </p:cNvSpPr>
            <p:nvPr/>
          </p:nvSpPr>
          <p:spPr bwMode="auto">
            <a:xfrm>
              <a:off x="4859" y="1601"/>
              <a:ext cx="199" cy="134"/>
            </a:xfrm>
            <a:custGeom>
              <a:avLst/>
              <a:gdLst>
                <a:gd name="T0" fmla="*/ 1 w 397"/>
                <a:gd name="T1" fmla="*/ 1 h 268"/>
                <a:gd name="T2" fmla="*/ 1 w 397"/>
                <a:gd name="T3" fmla="*/ 1 h 268"/>
                <a:gd name="T4" fmla="*/ 1 w 397"/>
                <a:gd name="T5" fmla="*/ 1 h 268"/>
                <a:gd name="T6" fmla="*/ 1 w 397"/>
                <a:gd name="T7" fmla="*/ 1 h 268"/>
                <a:gd name="T8" fmla="*/ 1 w 397"/>
                <a:gd name="T9" fmla="*/ 1 h 268"/>
                <a:gd name="T10" fmla="*/ 1 w 397"/>
                <a:gd name="T11" fmla="*/ 1 h 268"/>
                <a:gd name="T12" fmla="*/ 1 w 397"/>
                <a:gd name="T13" fmla="*/ 1 h 268"/>
                <a:gd name="T14" fmla="*/ 0 w 397"/>
                <a:gd name="T15" fmla="*/ 1 h 268"/>
                <a:gd name="T16" fmla="*/ 1 w 397"/>
                <a:gd name="T17" fmla="*/ 1 h 268"/>
                <a:gd name="T18" fmla="*/ 1 w 397"/>
                <a:gd name="T19" fmla="*/ 1 h 268"/>
                <a:gd name="T20" fmla="*/ 1 w 397"/>
                <a:gd name="T21" fmla="*/ 1 h 268"/>
                <a:gd name="T22" fmla="*/ 1 w 397"/>
                <a:gd name="T23" fmla="*/ 1 h 268"/>
                <a:gd name="T24" fmla="*/ 1 w 397"/>
                <a:gd name="T25" fmla="*/ 1 h 268"/>
                <a:gd name="T26" fmla="*/ 1 w 397"/>
                <a:gd name="T27" fmla="*/ 1 h 268"/>
                <a:gd name="T28" fmla="*/ 1 w 397"/>
                <a:gd name="T29" fmla="*/ 1 h 268"/>
                <a:gd name="T30" fmla="*/ 1 w 397"/>
                <a:gd name="T31" fmla="*/ 0 h 268"/>
                <a:gd name="T32" fmla="*/ 1 w 397"/>
                <a:gd name="T33" fmla="*/ 0 h 268"/>
                <a:gd name="T34" fmla="*/ 1 w 397"/>
                <a:gd name="T35" fmla="*/ 1 h 268"/>
                <a:gd name="T36" fmla="*/ 1 w 397"/>
                <a:gd name="T37" fmla="*/ 1 h 268"/>
                <a:gd name="T38" fmla="*/ 1 w 397"/>
                <a:gd name="T39" fmla="*/ 1 h 268"/>
                <a:gd name="T40" fmla="*/ 1 w 397"/>
                <a:gd name="T41" fmla="*/ 1 h 268"/>
                <a:gd name="T42" fmla="*/ 1 w 397"/>
                <a:gd name="T43" fmla="*/ 1 h 268"/>
                <a:gd name="T44" fmla="*/ 1 w 397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7"/>
                <a:gd name="T70" fmla="*/ 0 h 268"/>
                <a:gd name="T71" fmla="*/ 397 w 397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7" h="268">
                  <a:moveTo>
                    <a:pt x="397" y="226"/>
                  </a:moveTo>
                  <a:lnTo>
                    <a:pt x="309" y="226"/>
                  </a:lnTo>
                  <a:lnTo>
                    <a:pt x="252" y="226"/>
                  </a:lnTo>
                  <a:lnTo>
                    <a:pt x="174" y="247"/>
                  </a:lnTo>
                  <a:lnTo>
                    <a:pt x="87" y="268"/>
                  </a:lnTo>
                  <a:lnTo>
                    <a:pt x="49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0" y="192"/>
                  </a:lnTo>
                  <a:lnTo>
                    <a:pt x="87" y="226"/>
                  </a:lnTo>
                  <a:lnTo>
                    <a:pt x="116" y="226"/>
                  </a:lnTo>
                  <a:lnTo>
                    <a:pt x="165" y="226"/>
                  </a:lnTo>
                  <a:lnTo>
                    <a:pt x="193" y="183"/>
                  </a:lnTo>
                  <a:lnTo>
                    <a:pt x="193" y="109"/>
                  </a:lnTo>
                  <a:lnTo>
                    <a:pt x="174" y="33"/>
                  </a:lnTo>
                  <a:lnTo>
                    <a:pt x="193" y="0"/>
                  </a:lnTo>
                  <a:lnTo>
                    <a:pt x="241" y="0"/>
                  </a:lnTo>
                  <a:lnTo>
                    <a:pt x="252" y="10"/>
                  </a:lnTo>
                  <a:lnTo>
                    <a:pt x="260" y="42"/>
                  </a:lnTo>
                  <a:lnTo>
                    <a:pt x="252" y="118"/>
                  </a:lnTo>
                  <a:lnTo>
                    <a:pt x="252" y="173"/>
                  </a:lnTo>
                  <a:lnTo>
                    <a:pt x="260" y="192"/>
                  </a:lnTo>
                  <a:lnTo>
                    <a:pt x="300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2" name="Freeform 13"/>
            <p:cNvSpPr>
              <a:spLocks noChangeArrowheads="1"/>
            </p:cNvSpPr>
            <p:nvPr/>
          </p:nvSpPr>
          <p:spPr bwMode="auto">
            <a:xfrm>
              <a:off x="5113" y="1554"/>
              <a:ext cx="54" cy="62"/>
            </a:xfrm>
            <a:custGeom>
              <a:avLst/>
              <a:gdLst>
                <a:gd name="T0" fmla="*/ 1 w 108"/>
                <a:gd name="T1" fmla="*/ 0 h 125"/>
                <a:gd name="T2" fmla="*/ 1 w 108"/>
                <a:gd name="T3" fmla="*/ 0 h 125"/>
                <a:gd name="T4" fmla="*/ 0 w 108"/>
                <a:gd name="T5" fmla="*/ 0 h 125"/>
                <a:gd name="T6" fmla="*/ 0 w 108"/>
                <a:gd name="T7" fmla="*/ 0 h 125"/>
                <a:gd name="T8" fmla="*/ 0 w 108"/>
                <a:gd name="T9" fmla="*/ 0 h 125"/>
                <a:gd name="T10" fmla="*/ 0 w 108"/>
                <a:gd name="T11" fmla="*/ 0 h 125"/>
                <a:gd name="T12" fmla="*/ 1 w 108"/>
                <a:gd name="T13" fmla="*/ 0 h 125"/>
                <a:gd name="T14" fmla="*/ 1 w 108"/>
                <a:gd name="T15" fmla="*/ 0 h 125"/>
                <a:gd name="T16" fmla="*/ 1 w 108"/>
                <a:gd name="T17" fmla="*/ 0 h 125"/>
                <a:gd name="T18" fmla="*/ 1 w 108"/>
                <a:gd name="T19" fmla="*/ 0 h 125"/>
                <a:gd name="T20" fmla="*/ 1 w 108"/>
                <a:gd name="T21" fmla="*/ 0 h 125"/>
                <a:gd name="T22" fmla="*/ 1 w 108"/>
                <a:gd name="T23" fmla="*/ 0 h 125"/>
                <a:gd name="T24" fmla="*/ 1 w 108"/>
                <a:gd name="T25" fmla="*/ 0 h 125"/>
                <a:gd name="T26" fmla="*/ 1 w 108"/>
                <a:gd name="T27" fmla="*/ 0 h 125"/>
                <a:gd name="T28" fmla="*/ 1 w 108"/>
                <a:gd name="T29" fmla="*/ 0 h 125"/>
                <a:gd name="T30" fmla="*/ 1 w 108"/>
                <a:gd name="T31" fmla="*/ 0 h 125"/>
                <a:gd name="T32" fmla="*/ 1 w 108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5"/>
                <a:gd name="T53" fmla="*/ 108 w 108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5">
                  <a:moveTo>
                    <a:pt x="49" y="125"/>
                  </a:moveTo>
                  <a:lnTo>
                    <a:pt x="11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8" y="9"/>
                  </a:lnTo>
                  <a:lnTo>
                    <a:pt x="108" y="32"/>
                  </a:lnTo>
                  <a:lnTo>
                    <a:pt x="98" y="83"/>
                  </a:lnTo>
                  <a:lnTo>
                    <a:pt x="98" y="94"/>
                  </a:lnTo>
                  <a:lnTo>
                    <a:pt x="89" y="94"/>
                  </a:lnTo>
                  <a:lnTo>
                    <a:pt x="89" y="115"/>
                  </a:lnTo>
                  <a:lnTo>
                    <a:pt x="68" y="115"/>
                  </a:lnTo>
                  <a:lnTo>
                    <a:pt x="68" y="125"/>
                  </a:lnTo>
                  <a:lnTo>
                    <a:pt x="59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3" name="Freeform 14"/>
            <p:cNvSpPr>
              <a:spLocks noChangeArrowheads="1"/>
            </p:cNvSpPr>
            <p:nvPr/>
          </p:nvSpPr>
          <p:spPr bwMode="auto">
            <a:xfrm>
              <a:off x="4879" y="1544"/>
              <a:ext cx="54" cy="64"/>
            </a:xfrm>
            <a:custGeom>
              <a:avLst/>
              <a:gdLst>
                <a:gd name="T0" fmla="*/ 1 w 108"/>
                <a:gd name="T1" fmla="*/ 1 h 127"/>
                <a:gd name="T2" fmla="*/ 1 w 108"/>
                <a:gd name="T3" fmla="*/ 1 h 127"/>
                <a:gd name="T4" fmla="*/ 1 w 108"/>
                <a:gd name="T5" fmla="*/ 1 h 127"/>
                <a:gd name="T6" fmla="*/ 0 w 108"/>
                <a:gd name="T7" fmla="*/ 1 h 127"/>
                <a:gd name="T8" fmla="*/ 0 w 108"/>
                <a:gd name="T9" fmla="*/ 1 h 127"/>
                <a:gd name="T10" fmla="*/ 0 w 108"/>
                <a:gd name="T11" fmla="*/ 1 h 127"/>
                <a:gd name="T12" fmla="*/ 1 w 108"/>
                <a:gd name="T13" fmla="*/ 0 h 127"/>
                <a:gd name="T14" fmla="*/ 1 w 108"/>
                <a:gd name="T15" fmla="*/ 0 h 127"/>
                <a:gd name="T16" fmla="*/ 1 w 108"/>
                <a:gd name="T17" fmla="*/ 1 h 127"/>
                <a:gd name="T18" fmla="*/ 1 w 108"/>
                <a:gd name="T19" fmla="*/ 1 h 127"/>
                <a:gd name="T20" fmla="*/ 1 w 108"/>
                <a:gd name="T21" fmla="*/ 1 h 127"/>
                <a:gd name="T22" fmla="*/ 1 w 108"/>
                <a:gd name="T23" fmla="*/ 1 h 127"/>
                <a:gd name="T24" fmla="*/ 1 w 108"/>
                <a:gd name="T25" fmla="*/ 1 h 127"/>
                <a:gd name="T26" fmla="*/ 1 w 108"/>
                <a:gd name="T27" fmla="*/ 1 h 127"/>
                <a:gd name="T28" fmla="*/ 1 w 108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7"/>
                <a:gd name="T47" fmla="*/ 108 w 108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7">
                  <a:moveTo>
                    <a:pt x="49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89" y="9"/>
                  </a:lnTo>
                  <a:lnTo>
                    <a:pt x="108" y="32"/>
                  </a:lnTo>
                  <a:lnTo>
                    <a:pt x="108" y="64"/>
                  </a:lnTo>
                  <a:lnTo>
                    <a:pt x="98" y="94"/>
                  </a:lnTo>
                  <a:lnTo>
                    <a:pt x="89" y="117"/>
                  </a:lnTo>
                  <a:lnTo>
                    <a:pt x="68" y="127"/>
                  </a:lnTo>
                  <a:lnTo>
                    <a:pt x="58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4" name="Freeform 15"/>
            <p:cNvSpPr>
              <a:spLocks noChangeArrowheads="1"/>
            </p:cNvSpPr>
            <p:nvPr/>
          </p:nvSpPr>
          <p:spPr bwMode="auto">
            <a:xfrm>
              <a:off x="5215" y="1439"/>
              <a:ext cx="53" cy="64"/>
            </a:xfrm>
            <a:custGeom>
              <a:avLst/>
              <a:gdLst>
                <a:gd name="T0" fmla="*/ 1 w 104"/>
                <a:gd name="T1" fmla="*/ 1 h 127"/>
                <a:gd name="T2" fmla="*/ 1 w 104"/>
                <a:gd name="T3" fmla="*/ 1 h 127"/>
                <a:gd name="T4" fmla="*/ 0 w 104"/>
                <a:gd name="T5" fmla="*/ 1 h 127"/>
                <a:gd name="T6" fmla="*/ 0 w 104"/>
                <a:gd name="T7" fmla="*/ 1 h 127"/>
                <a:gd name="T8" fmla="*/ 0 w 104"/>
                <a:gd name="T9" fmla="*/ 1 h 127"/>
                <a:gd name="T10" fmla="*/ 0 w 104"/>
                <a:gd name="T11" fmla="*/ 0 h 127"/>
                <a:gd name="T12" fmla="*/ 1 w 104"/>
                <a:gd name="T13" fmla="*/ 0 h 127"/>
                <a:gd name="T14" fmla="*/ 1 w 104"/>
                <a:gd name="T15" fmla="*/ 0 h 127"/>
                <a:gd name="T16" fmla="*/ 1 w 104"/>
                <a:gd name="T17" fmla="*/ 1 h 127"/>
                <a:gd name="T18" fmla="*/ 1 w 104"/>
                <a:gd name="T19" fmla="*/ 1 h 127"/>
                <a:gd name="T20" fmla="*/ 1 w 104"/>
                <a:gd name="T21" fmla="*/ 1 h 127"/>
                <a:gd name="T22" fmla="*/ 1 w 104"/>
                <a:gd name="T23" fmla="*/ 1 h 127"/>
                <a:gd name="T24" fmla="*/ 1 w 104"/>
                <a:gd name="T25" fmla="*/ 1 h 127"/>
                <a:gd name="T26" fmla="*/ 1 w 104"/>
                <a:gd name="T27" fmla="*/ 1 h 127"/>
                <a:gd name="T28" fmla="*/ 1 w 104"/>
                <a:gd name="T29" fmla="*/ 1 h 127"/>
                <a:gd name="T30" fmla="*/ 1 w 104"/>
                <a:gd name="T31" fmla="*/ 1 h 127"/>
                <a:gd name="T32" fmla="*/ 1 w 104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7"/>
                <a:gd name="T53" fmla="*/ 104 w 104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7">
                  <a:moveTo>
                    <a:pt x="47" y="127"/>
                  </a:moveTo>
                  <a:lnTo>
                    <a:pt x="9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4" y="9"/>
                  </a:lnTo>
                  <a:lnTo>
                    <a:pt x="104" y="32"/>
                  </a:lnTo>
                  <a:lnTo>
                    <a:pt x="95" y="85"/>
                  </a:lnTo>
                  <a:lnTo>
                    <a:pt x="95" y="95"/>
                  </a:lnTo>
                  <a:lnTo>
                    <a:pt x="85" y="95"/>
                  </a:lnTo>
                  <a:lnTo>
                    <a:pt x="85" y="118"/>
                  </a:lnTo>
                  <a:lnTo>
                    <a:pt x="66" y="118"/>
                  </a:lnTo>
                  <a:lnTo>
                    <a:pt x="66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5" name="Freeform 16"/>
            <p:cNvSpPr>
              <a:spLocks noChangeArrowheads="1"/>
            </p:cNvSpPr>
            <p:nvPr/>
          </p:nvSpPr>
          <p:spPr bwMode="auto">
            <a:xfrm>
              <a:off x="4894" y="1965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1 w 640"/>
                <a:gd name="T31" fmla="*/ 0 h 496"/>
                <a:gd name="T32" fmla="*/ 1 w 640"/>
                <a:gd name="T33" fmla="*/ 0 h 496"/>
                <a:gd name="T34" fmla="*/ 1 w 640"/>
                <a:gd name="T35" fmla="*/ 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0"/>
                <a:gd name="T55" fmla="*/ 0 h 496"/>
                <a:gd name="T56" fmla="*/ 640 w 640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0" h="496">
                  <a:moveTo>
                    <a:pt x="0" y="496"/>
                  </a:moveTo>
                  <a:lnTo>
                    <a:pt x="76" y="475"/>
                  </a:lnTo>
                  <a:lnTo>
                    <a:pt x="137" y="464"/>
                  </a:lnTo>
                  <a:lnTo>
                    <a:pt x="194" y="401"/>
                  </a:lnTo>
                  <a:lnTo>
                    <a:pt x="224" y="380"/>
                  </a:lnTo>
                  <a:lnTo>
                    <a:pt x="243" y="348"/>
                  </a:lnTo>
                  <a:lnTo>
                    <a:pt x="243" y="285"/>
                  </a:lnTo>
                  <a:lnTo>
                    <a:pt x="243" y="221"/>
                  </a:lnTo>
                  <a:lnTo>
                    <a:pt x="272" y="169"/>
                  </a:lnTo>
                  <a:lnTo>
                    <a:pt x="321" y="128"/>
                  </a:lnTo>
                  <a:lnTo>
                    <a:pt x="378" y="107"/>
                  </a:lnTo>
                  <a:lnTo>
                    <a:pt x="456" y="107"/>
                  </a:lnTo>
                  <a:lnTo>
                    <a:pt x="515" y="107"/>
                  </a:lnTo>
                  <a:lnTo>
                    <a:pt x="543" y="107"/>
                  </a:lnTo>
                  <a:lnTo>
                    <a:pt x="564" y="95"/>
                  </a:lnTo>
                  <a:lnTo>
                    <a:pt x="590" y="75"/>
                  </a:lnTo>
                  <a:lnTo>
                    <a:pt x="609" y="42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6" name="Freeform 17"/>
            <p:cNvSpPr>
              <a:spLocks noChangeArrowheads="1"/>
            </p:cNvSpPr>
            <p:nvPr/>
          </p:nvSpPr>
          <p:spPr bwMode="auto">
            <a:xfrm>
              <a:off x="4894" y="1965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0"/>
                <a:gd name="T46" fmla="*/ 0 h 496"/>
                <a:gd name="T47" fmla="*/ 640 w 640"/>
                <a:gd name="T48" fmla="*/ 496 h 4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0" h="496">
                  <a:moveTo>
                    <a:pt x="0" y="496"/>
                  </a:moveTo>
                  <a:lnTo>
                    <a:pt x="68" y="475"/>
                  </a:lnTo>
                  <a:lnTo>
                    <a:pt x="106" y="475"/>
                  </a:lnTo>
                  <a:lnTo>
                    <a:pt x="165" y="431"/>
                  </a:lnTo>
                  <a:lnTo>
                    <a:pt x="224" y="380"/>
                  </a:lnTo>
                  <a:lnTo>
                    <a:pt x="243" y="285"/>
                  </a:lnTo>
                  <a:lnTo>
                    <a:pt x="243" y="234"/>
                  </a:lnTo>
                  <a:lnTo>
                    <a:pt x="253" y="202"/>
                  </a:lnTo>
                  <a:lnTo>
                    <a:pt x="300" y="158"/>
                  </a:lnTo>
                  <a:lnTo>
                    <a:pt x="349" y="116"/>
                  </a:lnTo>
                  <a:lnTo>
                    <a:pt x="418" y="107"/>
                  </a:lnTo>
                  <a:lnTo>
                    <a:pt x="484" y="116"/>
                  </a:lnTo>
                  <a:lnTo>
                    <a:pt x="543" y="107"/>
                  </a:lnTo>
                  <a:lnTo>
                    <a:pt x="590" y="75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7" name="Freeform 18"/>
            <p:cNvSpPr>
              <a:spLocks noChangeArrowheads="1"/>
            </p:cNvSpPr>
            <p:nvPr/>
          </p:nvSpPr>
          <p:spPr bwMode="auto">
            <a:xfrm>
              <a:off x="4914" y="1975"/>
              <a:ext cx="306" cy="226"/>
            </a:xfrm>
            <a:custGeom>
              <a:avLst/>
              <a:gdLst>
                <a:gd name="T0" fmla="*/ 1 w 611"/>
                <a:gd name="T1" fmla="*/ 0 h 452"/>
                <a:gd name="T2" fmla="*/ 1 w 611"/>
                <a:gd name="T3" fmla="*/ 0 h 452"/>
                <a:gd name="T4" fmla="*/ 1 w 611"/>
                <a:gd name="T5" fmla="*/ 1 h 452"/>
                <a:gd name="T6" fmla="*/ 1 w 611"/>
                <a:gd name="T7" fmla="*/ 1 h 452"/>
                <a:gd name="T8" fmla="*/ 1 w 611"/>
                <a:gd name="T9" fmla="*/ 1 h 452"/>
                <a:gd name="T10" fmla="*/ 1 w 611"/>
                <a:gd name="T11" fmla="*/ 1 h 452"/>
                <a:gd name="T12" fmla="*/ 1 w 611"/>
                <a:gd name="T13" fmla="*/ 1 h 452"/>
                <a:gd name="T14" fmla="*/ 1 w 611"/>
                <a:gd name="T15" fmla="*/ 1 h 452"/>
                <a:gd name="T16" fmla="*/ 1 w 611"/>
                <a:gd name="T17" fmla="*/ 1 h 452"/>
                <a:gd name="T18" fmla="*/ 1 w 611"/>
                <a:gd name="T19" fmla="*/ 1 h 452"/>
                <a:gd name="T20" fmla="*/ 1 w 611"/>
                <a:gd name="T21" fmla="*/ 1 h 452"/>
                <a:gd name="T22" fmla="*/ 1 w 611"/>
                <a:gd name="T23" fmla="*/ 1 h 452"/>
                <a:gd name="T24" fmla="*/ 1 w 611"/>
                <a:gd name="T25" fmla="*/ 1 h 452"/>
                <a:gd name="T26" fmla="*/ 1 w 611"/>
                <a:gd name="T27" fmla="*/ 1 h 452"/>
                <a:gd name="T28" fmla="*/ 1 w 611"/>
                <a:gd name="T29" fmla="*/ 1 h 452"/>
                <a:gd name="T30" fmla="*/ 0 w 611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1"/>
                <a:gd name="T49" fmla="*/ 0 h 452"/>
                <a:gd name="T50" fmla="*/ 611 w 611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1" h="452">
                  <a:moveTo>
                    <a:pt x="611" y="0"/>
                  </a:moveTo>
                  <a:lnTo>
                    <a:pt x="524" y="0"/>
                  </a:lnTo>
                  <a:lnTo>
                    <a:pt x="475" y="23"/>
                  </a:lnTo>
                  <a:lnTo>
                    <a:pt x="418" y="74"/>
                  </a:lnTo>
                  <a:lnTo>
                    <a:pt x="387" y="126"/>
                  </a:lnTo>
                  <a:lnTo>
                    <a:pt x="387" y="241"/>
                  </a:lnTo>
                  <a:lnTo>
                    <a:pt x="340" y="285"/>
                  </a:lnTo>
                  <a:lnTo>
                    <a:pt x="292" y="336"/>
                  </a:lnTo>
                  <a:lnTo>
                    <a:pt x="232" y="346"/>
                  </a:lnTo>
                  <a:lnTo>
                    <a:pt x="165" y="359"/>
                  </a:lnTo>
                  <a:lnTo>
                    <a:pt x="106" y="359"/>
                  </a:lnTo>
                  <a:lnTo>
                    <a:pt x="87" y="369"/>
                  </a:lnTo>
                  <a:lnTo>
                    <a:pt x="57" y="369"/>
                  </a:lnTo>
                  <a:lnTo>
                    <a:pt x="38" y="388"/>
                  </a:lnTo>
                  <a:lnTo>
                    <a:pt x="11" y="410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8" name="Freeform 19"/>
            <p:cNvSpPr>
              <a:spLocks noChangeArrowheads="1"/>
            </p:cNvSpPr>
            <p:nvPr/>
          </p:nvSpPr>
          <p:spPr bwMode="auto">
            <a:xfrm>
              <a:off x="4914" y="1975"/>
              <a:ext cx="306" cy="226"/>
            </a:xfrm>
            <a:custGeom>
              <a:avLst/>
              <a:gdLst>
                <a:gd name="T0" fmla="*/ 1 w 611"/>
                <a:gd name="T1" fmla="*/ 0 h 452"/>
                <a:gd name="T2" fmla="*/ 1 w 611"/>
                <a:gd name="T3" fmla="*/ 0 h 452"/>
                <a:gd name="T4" fmla="*/ 1 w 611"/>
                <a:gd name="T5" fmla="*/ 1 h 452"/>
                <a:gd name="T6" fmla="*/ 1 w 611"/>
                <a:gd name="T7" fmla="*/ 1 h 452"/>
                <a:gd name="T8" fmla="*/ 1 w 611"/>
                <a:gd name="T9" fmla="*/ 1 h 452"/>
                <a:gd name="T10" fmla="*/ 1 w 611"/>
                <a:gd name="T11" fmla="*/ 1 h 452"/>
                <a:gd name="T12" fmla="*/ 1 w 611"/>
                <a:gd name="T13" fmla="*/ 1 h 452"/>
                <a:gd name="T14" fmla="*/ 1 w 611"/>
                <a:gd name="T15" fmla="*/ 1 h 452"/>
                <a:gd name="T16" fmla="*/ 1 w 611"/>
                <a:gd name="T17" fmla="*/ 1 h 452"/>
                <a:gd name="T18" fmla="*/ 1 w 611"/>
                <a:gd name="T19" fmla="*/ 1 h 452"/>
                <a:gd name="T20" fmla="*/ 1 w 611"/>
                <a:gd name="T21" fmla="*/ 1 h 452"/>
                <a:gd name="T22" fmla="*/ 1 w 611"/>
                <a:gd name="T23" fmla="*/ 1 h 452"/>
                <a:gd name="T24" fmla="*/ 1 w 611"/>
                <a:gd name="T25" fmla="*/ 1 h 452"/>
                <a:gd name="T26" fmla="*/ 1 w 611"/>
                <a:gd name="T27" fmla="*/ 1 h 452"/>
                <a:gd name="T28" fmla="*/ 1 w 611"/>
                <a:gd name="T29" fmla="*/ 1 h 452"/>
                <a:gd name="T30" fmla="*/ 0 w 611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1"/>
                <a:gd name="T49" fmla="*/ 0 h 452"/>
                <a:gd name="T50" fmla="*/ 611 w 611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1" h="452">
                  <a:moveTo>
                    <a:pt x="611" y="0"/>
                  </a:moveTo>
                  <a:lnTo>
                    <a:pt x="543" y="0"/>
                  </a:lnTo>
                  <a:lnTo>
                    <a:pt x="505" y="23"/>
                  </a:lnTo>
                  <a:lnTo>
                    <a:pt x="448" y="52"/>
                  </a:lnTo>
                  <a:lnTo>
                    <a:pt x="399" y="107"/>
                  </a:lnTo>
                  <a:lnTo>
                    <a:pt x="387" y="137"/>
                  </a:lnTo>
                  <a:lnTo>
                    <a:pt x="387" y="190"/>
                  </a:lnTo>
                  <a:lnTo>
                    <a:pt x="380" y="232"/>
                  </a:lnTo>
                  <a:lnTo>
                    <a:pt x="368" y="274"/>
                  </a:lnTo>
                  <a:lnTo>
                    <a:pt x="319" y="315"/>
                  </a:lnTo>
                  <a:lnTo>
                    <a:pt x="273" y="346"/>
                  </a:lnTo>
                  <a:lnTo>
                    <a:pt x="205" y="359"/>
                  </a:lnTo>
                  <a:lnTo>
                    <a:pt x="137" y="359"/>
                  </a:lnTo>
                  <a:lnTo>
                    <a:pt x="87" y="369"/>
                  </a:lnTo>
                  <a:lnTo>
                    <a:pt x="38" y="388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09" name="Line 20"/>
            <p:cNvSpPr>
              <a:spLocks noChangeShapeType="1"/>
            </p:cNvSpPr>
            <p:nvPr/>
          </p:nvSpPr>
          <p:spPr bwMode="auto">
            <a:xfrm>
              <a:off x="5194" y="1972"/>
              <a:ext cx="3" cy="1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0" name="Line 21"/>
            <p:cNvSpPr>
              <a:spLocks noChangeShapeType="1"/>
            </p:cNvSpPr>
            <p:nvPr/>
          </p:nvSpPr>
          <p:spPr bwMode="auto">
            <a:xfrm>
              <a:off x="5183" y="1978"/>
              <a:ext cx="1" cy="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1" name="Line 22"/>
            <p:cNvSpPr>
              <a:spLocks noChangeShapeType="1"/>
            </p:cNvSpPr>
            <p:nvPr/>
          </p:nvSpPr>
          <p:spPr bwMode="auto">
            <a:xfrm>
              <a:off x="5169" y="1984"/>
              <a:ext cx="1" cy="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2" name="Line 23"/>
            <p:cNvSpPr>
              <a:spLocks noChangeShapeType="1"/>
            </p:cNvSpPr>
            <p:nvPr/>
          </p:nvSpPr>
          <p:spPr bwMode="auto">
            <a:xfrm>
              <a:off x="5154" y="1995"/>
              <a:ext cx="1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3" name="Line 24"/>
            <p:cNvSpPr>
              <a:spLocks noChangeShapeType="1"/>
            </p:cNvSpPr>
            <p:nvPr/>
          </p:nvSpPr>
          <p:spPr bwMode="auto">
            <a:xfrm>
              <a:off x="5140" y="2006"/>
              <a:ext cx="2" cy="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4" name="Line 25"/>
            <p:cNvSpPr>
              <a:spLocks noChangeShapeType="1"/>
            </p:cNvSpPr>
            <p:nvPr/>
          </p:nvSpPr>
          <p:spPr bwMode="auto">
            <a:xfrm>
              <a:off x="5087" y="2015"/>
              <a:ext cx="13" cy="2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5" name="Line 26"/>
            <p:cNvSpPr>
              <a:spLocks noChangeShapeType="1"/>
            </p:cNvSpPr>
            <p:nvPr/>
          </p:nvSpPr>
          <p:spPr bwMode="auto">
            <a:xfrm>
              <a:off x="5063" y="2032"/>
              <a:ext cx="37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6" name="Line 27"/>
            <p:cNvSpPr>
              <a:spLocks noChangeShapeType="1"/>
            </p:cNvSpPr>
            <p:nvPr/>
          </p:nvSpPr>
          <p:spPr bwMode="auto">
            <a:xfrm>
              <a:off x="5041" y="2051"/>
              <a:ext cx="44" cy="6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7" name="Line 28"/>
            <p:cNvSpPr>
              <a:spLocks noChangeShapeType="1"/>
            </p:cNvSpPr>
            <p:nvPr/>
          </p:nvSpPr>
          <p:spPr bwMode="auto">
            <a:xfrm>
              <a:off x="5020" y="2080"/>
              <a:ext cx="32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8" name="Line 29"/>
            <p:cNvSpPr>
              <a:spLocks noChangeShapeType="1"/>
            </p:cNvSpPr>
            <p:nvPr/>
          </p:nvSpPr>
          <p:spPr bwMode="auto">
            <a:xfrm>
              <a:off x="5010" y="2121"/>
              <a:ext cx="23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19" name="Line 30"/>
            <p:cNvSpPr>
              <a:spLocks noChangeShapeType="1"/>
            </p:cNvSpPr>
            <p:nvPr/>
          </p:nvSpPr>
          <p:spPr bwMode="auto">
            <a:xfrm>
              <a:off x="4982" y="2153"/>
              <a:ext cx="3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20" name="Line 31"/>
            <p:cNvSpPr>
              <a:spLocks noChangeShapeType="1"/>
            </p:cNvSpPr>
            <p:nvPr/>
          </p:nvSpPr>
          <p:spPr bwMode="auto">
            <a:xfrm>
              <a:off x="4966" y="2153"/>
              <a:ext cx="9" cy="2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21" name="Line 32"/>
            <p:cNvSpPr>
              <a:spLocks noChangeShapeType="1"/>
            </p:cNvSpPr>
            <p:nvPr/>
          </p:nvSpPr>
          <p:spPr bwMode="auto">
            <a:xfrm>
              <a:off x="4951" y="2162"/>
              <a:ext cx="5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22" name="Line 33"/>
            <p:cNvSpPr>
              <a:spLocks noChangeShapeType="1"/>
            </p:cNvSpPr>
            <p:nvPr/>
          </p:nvSpPr>
          <p:spPr bwMode="auto">
            <a:xfrm>
              <a:off x="4932" y="2174"/>
              <a:ext cx="8" cy="1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23" name="Line 34"/>
            <p:cNvSpPr>
              <a:spLocks noChangeShapeType="1"/>
            </p:cNvSpPr>
            <p:nvPr/>
          </p:nvSpPr>
          <p:spPr bwMode="auto">
            <a:xfrm>
              <a:off x="4923" y="2190"/>
              <a:ext cx="2" cy="1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824" name="Freeform 35"/>
            <p:cNvSpPr>
              <a:spLocks noChangeArrowheads="1"/>
            </p:cNvSpPr>
            <p:nvPr/>
          </p:nvSpPr>
          <p:spPr bwMode="auto">
            <a:xfrm>
              <a:off x="4992" y="1911"/>
              <a:ext cx="53" cy="117"/>
            </a:xfrm>
            <a:custGeom>
              <a:avLst/>
              <a:gdLst>
                <a:gd name="T0" fmla="*/ 0 w 106"/>
                <a:gd name="T1" fmla="*/ 0 h 236"/>
                <a:gd name="T2" fmla="*/ 0 w 106"/>
                <a:gd name="T3" fmla="*/ 0 h 236"/>
                <a:gd name="T4" fmla="*/ 1 w 106"/>
                <a:gd name="T5" fmla="*/ 0 h 236"/>
                <a:gd name="T6" fmla="*/ 1 w 106"/>
                <a:gd name="T7" fmla="*/ 0 h 236"/>
                <a:gd name="T8" fmla="*/ 1 w 106"/>
                <a:gd name="T9" fmla="*/ 0 h 236"/>
                <a:gd name="T10" fmla="*/ 0 w 106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36"/>
                <a:gd name="T20" fmla="*/ 106 w 106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36">
                  <a:moveTo>
                    <a:pt x="0" y="0"/>
                  </a:moveTo>
                  <a:lnTo>
                    <a:pt x="0" y="0"/>
                  </a:lnTo>
                  <a:lnTo>
                    <a:pt x="49" y="236"/>
                  </a:lnTo>
                  <a:lnTo>
                    <a:pt x="57" y="141"/>
                  </a:lnTo>
                  <a:lnTo>
                    <a:pt x="106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825" name="Group 36"/>
            <p:cNvGrpSpPr>
              <a:grpSpLocks/>
            </p:cNvGrpSpPr>
            <p:nvPr/>
          </p:nvGrpSpPr>
          <p:grpSpPr bwMode="auto">
            <a:xfrm>
              <a:off x="4992" y="1911"/>
              <a:ext cx="52" cy="116"/>
              <a:chOff x="4992" y="1911"/>
              <a:chExt cx="52" cy="116"/>
            </a:xfrm>
          </p:grpSpPr>
          <p:sp>
            <p:nvSpPr>
              <p:cNvPr id="66830" name="Freeform 37"/>
              <p:cNvSpPr>
                <a:spLocks noChangeArrowheads="1"/>
              </p:cNvSpPr>
              <p:nvPr/>
            </p:nvSpPr>
            <p:spPr bwMode="auto">
              <a:xfrm>
                <a:off x="4992" y="1911"/>
                <a:ext cx="53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831" name="Freeform 38"/>
              <p:cNvSpPr>
                <a:spLocks noChangeArrowheads="1"/>
              </p:cNvSpPr>
              <p:nvPr/>
            </p:nvSpPr>
            <p:spPr bwMode="auto">
              <a:xfrm>
                <a:off x="4992" y="1911"/>
                <a:ext cx="53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826" name="Rectangle 39"/>
            <p:cNvSpPr>
              <a:spLocks noChangeArrowheads="1"/>
            </p:cNvSpPr>
            <p:nvPr/>
          </p:nvSpPr>
          <p:spPr bwMode="auto">
            <a:xfrm>
              <a:off x="4937" y="2361"/>
              <a:ext cx="242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6827" name="Rectangle 40"/>
            <p:cNvSpPr>
              <a:spLocks noChangeArrowheads="1"/>
            </p:cNvSpPr>
            <p:nvPr/>
          </p:nvSpPr>
          <p:spPr bwMode="auto">
            <a:xfrm>
              <a:off x="5000" y="3457"/>
              <a:ext cx="11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828" name="Rectangle 41"/>
            <p:cNvSpPr>
              <a:spLocks noChangeArrowheads="1"/>
            </p:cNvSpPr>
            <p:nvPr/>
          </p:nvSpPr>
          <p:spPr bwMode="auto">
            <a:xfrm>
              <a:off x="4468" y="3080"/>
              <a:ext cx="118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A455E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3849+10kbC→T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6829" name="Rectangle 42"/>
            <p:cNvSpPr>
              <a:spLocks noChangeArrowheads="1"/>
            </p:cNvSpPr>
            <p:nvPr/>
          </p:nvSpPr>
          <p:spPr bwMode="auto">
            <a:xfrm>
              <a:off x="4645" y="2652"/>
              <a:ext cx="832" cy="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Снижение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 синтеза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22923" name="Group 43"/>
          <p:cNvGrpSpPr>
            <a:grpSpLocks/>
          </p:cNvGrpSpPr>
          <p:nvPr/>
        </p:nvGrpSpPr>
        <p:grpSpPr bwMode="auto">
          <a:xfrm>
            <a:off x="5648325" y="1674813"/>
            <a:ext cx="1916113" cy="4278312"/>
            <a:chOff x="3558" y="1055"/>
            <a:chExt cx="1207" cy="2695"/>
          </a:xfrm>
        </p:grpSpPr>
        <p:grpSp>
          <p:nvGrpSpPr>
            <p:cNvPr id="66757" name="Group 44"/>
            <p:cNvGrpSpPr>
              <a:grpSpLocks/>
            </p:cNvGrpSpPr>
            <p:nvPr/>
          </p:nvGrpSpPr>
          <p:grpSpPr bwMode="auto">
            <a:xfrm>
              <a:off x="3791" y="1055"/>
              <a:ext cx="746" cy="1324"/>
              <a:chOff x="3791" y="1055"/>
              <a:chExt cx="746" cy="1324"/>
            </a:xfrm>
          </p:grpSpPr>
          <p:sp>
            <p:nvSpPr>
              <p:cNvPr id="66794" name="Freeform 45"/>
              <p:cNvSpPr>
                <a:spLocks noChangeArrowheads="1"/>
              </p:cNvSpPr>
              <p:nvPr/>
            </p:nvSpPr>
            <p:spPr bwMode="auto">
              <a:xfrm>
                <a:off x="37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6" y="127"/>
                    </a:lnTo>
                    <a:lnTo>
                      <a:pt x="144" y="157"/>
                    </a:lnTo>
                    <a:lnTo>
                      <a:pt x="155" y="285"/>
                    </a:lnTo>
                    <a:lnTo>
                      <a:pt x="174" y="410"/>
                    </a:lnTo>
                    <a:lnTo>
                      <a:pt x="174" y="431"/>
                    </a:lnTo>
                    <a:lnTo>
                      <a:pt x="193" y="431"/>
                    </a:lnTo>
                    <a:lnTo>
                      <a:pt x="193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1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4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3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6" y="306"/>
                    </a:lnTo>
                    <a:lnTo>
                      <a:pt x="736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8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8" y="32"/>
                    </a:lnTo>
                    <a:lnTo>
                      <a:pt x="998" y="42"/>
                    </a:lnTo>
                    <a:lnTo>
                      <a:pt x="1008" y="83"/>
                    </a:lnTo>
                    <a:lnTo>
                      <a:pt x="1017" y="178"/>
                    </a:lnTo>
                    <a:lnTo>
                      <a:pt x="1036" y="294"/>
                    </a:lnTo>
                    <a:lnTo>
                      <a:pt x="1027" y="399"/>
                    </a:lnTo>
                    <a:lnTo>
                      <a:pt x="1017" y="421"/>
                    </a:lnTo>
                    <a:lnTo>
                      <a:pt x="1036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5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1" y="366"/>
                    </a:lnTo>
                    <a:lnTo>
                      <a:pt x="1260" y="232"/>
                    </a:lnTo>
                    <a:lnTo>
                      <a:pt x="1260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8" y="262"/>
                    </a:lnTo>
                    <a:lnTo>
                      <a:pt x="1298" y="366"/>
                    </a:lnTo>
                    <a:lnTo>
                      <a:pt x="1329" y="431"/>
                    </a:lnTo>
                    <a:lnTo>
                      <a:pt x="1336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6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95" name="Freeform 46"/>
              <p:cNvSpPr>
                <a:spLocks noChangeArrowheads="1"/>
              </p:cNvSpPr>
              <p:nvPr/>
            </p:nvSpPr>
            <p:spPr bwMode="auto">
              <a:xfrm>
                <a:off x="37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6" y="127"/>
                    </a:lnTo>
                    <a:lnTo>
                      <a:pt x="144" y="157"/>
                    </a:lnTo>
                    <a:lnTo>
                      <a:pt x="155" y="285"/>
                    </a:lnTo>
                    <a:lnTo>
                      <a:pt x="174" y="410"/>
                    </a:lnTo>
                    <a:lnTo>
                      <a:pt x="174" y="431"/>
                    </a:lnTo>
                    <a:lnTo>
                      <a:pt x="193" y="431"/>
                    </a:lnTo>
                    <a:lnTo>
                      <a:pt x="193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1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4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3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6" y="306"/>
                    </a:lnTo>
                    <a:lnTo>
                      <a:pt x="736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8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8" y="32"/>
                    </a:lnTo>
                    <a:lnTo>
                      <a:pt x="998" y="42"/>
                    </a:lnTo>
                    <a:lnTo>
                      <a:pt x="1008" y="83"/>
                    </a:lnTo>
                    <a:lnTo>
                      <a:pt x="1017" y="178"/>
                    </a:lnTo>
                    <a:lnTo>
                      <a:pt x="1036" y="294"/>
                    </a:lnTo>
                    <a:lnTo>
                      <a:pt x="1027" y="399"/>
                    </a:lnTo>
                    <a:lnTo>
                      <a:pt x="1017" y="421"/>
                    </a:lnTo>
                    <a:lnTo>
                      <a:pt x="1036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5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1" y="366"/>
                    </a:lnTo>
                    <a:lnTo>
                      <a:pt x="1260" y="232"/>
                    </a:lnTo>
                    <a:lnTo>
                      <a:pt x="1260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8" y="262"/>
                    </a:lnTo>
                    <a:lnTo>
                      <a:pt x="1298" y="366"/>
                    </a:lnTo>
                    <a:lnTo>
                      <a:pt x="1329" y="431"/>
                    </a:lnTo>
                    <a:lnTo>
                      <a:pt x="1336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6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758" name="Group 47"/>
            <p:cNvGrpSpPr>
              <a:grpSpLocks/>
            </p:cNvGrpSpPr>
            <p:nvPr/>
          </p:nvGrpSpPr>
          <p:grpSpPr bwMode="auto">
            <a:xfrm>
              <a:off x="3952" y="1885"/>
              <a:ext cx="400" cy="394"/>
              <a:chOff x="3952" y="1885"/>
              <a:chExt cx="400" cy="394"/>
            </a:xfrm>
          </p:grpSpPr>
          <p:sp>
            <p:nvSpPr>
              <p:cNvPr id="66792" name="Freeform 48"/>
              <p:cNvSpPr>
                <a:spLocks noChangeArrowheads="1"/>
              </p:cNvSpPr>
              <p:nvPr/>
            </p:nvSpPr>
            <p:spPr bwMode="auto">
              <a:xfrm>
                <a:off x="3952" y="1885"/>
                <a:ext cx="401" cy="395"/>
              </a:xfrm>
              <a:custGeom>
                <a:avLst/>
                <a:gdLst>
                  <a:gd name="T0" fmla="*/ 0 w 803"/>
                  <a:gd name="T1" fmla="*/ 1 h 790"/>
                  <a:gd name="T2" fmla="*/ 0 w 803"/>
                  <a:gd name="T3" fmla="*/ 1 h 790"/>
                  <a:gd name="T4" fmla="*/ 0 w 803"/>
                  <a:gd name="T5" fmla="*/ 1 h 790"/>
                  <a:gd name="T6" fmla="*/ 0 w 803"/>
                  <a:gd name="T7" fmla="*/ 1 h 790"/>
                  <a:gd name="T8" fmla="*/ 0 w 803"/>
                  <a:gd name="T9" fmla="*/ 1 h 790"/>
                  <a:gd name="T10" fmla="*/ 0 w 803"/>
                  <a:gd name="T11" fmla="*/ 1 h 790"/>
                  <a:gd name="T12" fmla="*/ 0 w 803"/>
                  <a:gd name="T13" fmla="*/ 1 h 790"/>
                  <a:gd name="T14" fmla="*/ 0 w 803"/>
                  <a:gd name="T15" fmla="*/ 1 h 790"/>
                  <a:gd name="T16" fmla="*/ 0 w 803"/>
                  <a:gd name="T17" fmla="*/ 1 h 790"/>
                  <a:gd name="T18" fmla="*/ 0 w 803"/>
                  <a:gd name="T19" fmla="*/ 1 h 790"/>
                  <a:gd name="T20" fmla="*/ 0 w 803"/>
                  <a:gd name="T21" fmla="*/ 0 h 790"/>
                  <a:gd name="T22" fmla="*/ 0 w 803"/>
                  <a:gd name="T23" fmla="*/ 0 h 790"/>
                  <a:gd name="T24" fmla="*/ 0 w 803"/>
                  <a:gd name="T25" fmla="*/ 1 h 790"/>
                  <a:gd name="T26" fmla="*/ 0 w 803"/>
                  <a:gd name="T27" fmla="*/ 1 h 790"/>
                  <a:gd name="T28" fmla="*/ 0 w 803"/>
                  <a:gd name="T29" fmla="*/ 1 h 790"/>
                  <a:gd name="T30" fmla="*/ 0 w 803"/>
                  <a:gd name="T31" fmla="*/ 1 h 790"/>
                  <a:gd name="T32" fmla="*/ 0 w 803"/>
                  <a:gd name="T33" fmla="*/ 1 h 790"/>
                  <a:gd name="T34" fmla="*/ 0 w 803"/>
                  <a:gd name="T35" fmla="*/ 1 h 790"/>
                  <a:gd name="T36" fmla="*/ 0 w 803"/>
                  <a:gd name="T37" fmla="*/ 1 h 790"/>
                  <a:gd name="T38" fmla="*/ 0 w 803"/>
                  <a:gd name="T39" fmla="*/ 1 h 790"/>
                  <a:gd name="T40" fmla="*/ 0 w 803"/>
                  <a:gd name="T41" fmla="*/ 1 h 790"/>
                  <a:gd name="T42" fmla="*/ 0 w 803"/>
                  <a:gd name="T43" fmla="*/ 1 h 790"/>
                  <a:gd name="T44" fmla="*/ 0 w 803"/>
                  <a:gd name="T45" fmla="*/ 1 h 790"/>
                  <a:gd name="T46" fmla="*/ 0 w 803"/>
                  <a:gd name="T47" fmla="*/ 1 h 7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3"/>
                  <a:gd name="T73" fmla="*/ 0 h 790"/>
                  <a:gd name="T74" fmla="*/ 803 w 803"/>
                  <a:gd name="T75" fmla="*/ 790 h 7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3" h="790">
                    <a:moveTo>
                      <a:pt x="396" y="769"/>
                    </a:moveTo>
                    <a:lnTo>
                      <a:pt x="163" y="757"/>
                    </a:lnTo>
                    <a:lnTo>
                      <a:pt x="117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3" y="0"/>
                    </a:lnTo>
                    <a:lnTo>
                      <a:pt x="784" y="137"/>
                    </a:lnTo>
                    <a:lnTo>
                      <a:pt x="793" y="211"/>
                    </a:lnTo>
                    <a:lnTo>
                      <a:pt x="793" y="275"/>
                    </a:lnTo>
                    <a:lnTo>
                      <a:pt x="803" y="389"/>
                    </a:lnTo>
                    <a:lnTo>
                      <a:pt x="803" y="505"/>
                    </a:lnTo>
                    <a:lnTo>
                      <a:pt x="746" y="642"/>
                    </a:lnTo>
                    <a:lnTo>
                      <a:pt x="666" y="706"/>
                    </a:lnTo>
                    <a:lnTo>
                      <a:pt x="600" y="748"/>
                    </a:lnTo>
                    <a:lnTo>
                      <a:pt x="522" y="780"/>
                    </a:lnTo>
                    <a:lnTo>
                      <a:pt x="453" y="790"/>
                    </a:lnTo>
                    <a:lnTo>
                      <a:pt x="406" y="790"/>
                    </a:lnTo>
                    <a:lnTo>
                      <a:pt x="396" y="769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93" name="Freeform 49"/>
              <p:cNvSpPr>
                <a:spLocks noChangeArrowheads="1"/>
              </p:cNvSpPr>
              <p:nvPr/>
            </p:nvSpPr>
            <p:spPr bwMode="auto">
              <a:xfrm>
                <a:off x="3952" y="1885"/>
                <a:ext cx="401" cy="395"/>
              </a:xfrm>
              <a:custGeom>
                <a:avLst/>
                <a:gdLst>
                  <a:gd name="T0" fmla="*/ 0 w 803"/>
                  <a:gd name="T1" fmla="*/ 1 h 790"/>
                  <a:gd name="T2" fmla="*/ 0 w 803"/>
                  <a:gd name="T3" fmla="*/ 1 h 790"/>
                  <a:gd name="T4" fmla="*/ 0 w 803"/>
                  <a:gd name="T5" fmla="*/ 1 h 790"/>
                  <a:gd name="T6" fmla="*/ 0 w 803"/>
                  <a:gd name="T7" fmla="*/ 1 h 790"/>
                  <a:gd name="T8" fmla="*/ 0 w 803"/>
                  <a:gd name="T9" fmla="*/ 1 h 790"/>
                  <a:gd name="T10" fmla="*/ 0 w 803"/>
                  <a:gd name="T11" fmla="*/ 1 h 790"/>
                  <a:gd name="T12" fmla="*/ 0 w 803"/>
                  <a:gd name="T13" fmla="*/ 1 h 790"/>
                  <a:gd name="T14" fmla="*/ 0 w 803"/>
                  <a:gd name="T15" fmla="*/ 1 h 790"/>
                  <a:gd name="T16" fmla="*/ 0 w 803"/>
                  <a:gd name="T17" fmla="*/ 1 h 790"/>
                  <a:gd name="T18" fmla="*/ 0 w 803"/>
                  <a:gd name="T19" fmla="*/ 1 h 790"/>
                  <a:gd name="T20" fmla="*/ 0 w 803"/>
                  <a:gd name="T21" fmla="*/ 0 h 790"/>
                  <a:gd name="T22" fmla="*/ 0 w 803"/>
                  <a:gd name="T23" fmla="*/ 0 h 790"/>
                  <a:gd name="T24" fmla="*/ 0 w 803"/>
                  <a:gd name="T25" fmla="*/ 1 h 790"/>
                  <a:gd name="T26" fmla="*/ 0 w 803"/>
                  <a:gd name="T27" fmla="*/ 1 h 790"/>
                  <a:gd name="T28" fmla="*/ 0 w 803"/>
                  <a:gd name="T29" fmla="*/ 1 h 790"/>
                  <a:gd name="T30" fmla="*/ 0 w 803"/>
                  <a:gd name="T31" fmla="*/ 1 h 790"/>
                  <a:gd name="T32" fmla="*/ 0 w 803"/>
                  <a:gd name="T33" fmla="*/ 1 h 790"/>
                  <a:gd name="T34" fmla="*/ 0 w 803"/>
                  <a:gd name="T35" fmla="*/ 1 h 790"/>
                  <a:gd name="T36" fmla="*/ 0 w 803"/>
                  <a:gd name="T37" fmla="*/ 1 h 790"/>
                  <a:gd name="T38" fmla="*/ 0 w 803"/>
                  <a:gd name="T39" fmla="*/ 1 h 790"/>
                  <a:gd name="T40" fmla="*/ 0 w 803"/>
                  <a:gd name="T41" fmla="*/ 1 h 790"/>
                  <a:gd name="T42" fmla="*/ 0 w 803"/>
                  <a:gd name="T43" fmla="*/ 1 h 790"/>
                  <a:gd name="T44" fmla="*/ 0 w 803"/>
                  <a:gd name="T45" fmla="*/ 1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3"/>
                  <a:gd name="T70" fmla="*/ 0 h 790"/>
                  <a:gd name="T71" fmla="*/ 803 w 803"/>
                  <a:gd name="T72" fmla="*/ 790 h 7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3" h="790">
                    <a:moveTo>
                      <a:pt x="396" y="769"/>
                    </a:moveTo>
                    <a:lnTo>
                      <a:pt x="163" y="757"/>
                    </a:lnTo>
                    <a:lnTo>
                      <a:pt x="117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3" y="0"/>
                    </a:lnTo>
                    <a:lnTo>
                      <a:pt x="784" y="137"/>
                    </a:lnTo>
                    <a:lnTo>
                      <a:pt x="793" y="211"/>
                    </a:lnTo>
                    <a:lnTo>
                      <a:pt x="793" y="275"/>
                    </a:lnTo>
                    <a:lnTo>
                      <a:pt x="803" y="389"/>
                    </a:lnTo>
                    <a:lnTo>
                      <a:pt x="803" y="505"/>
                    </a:lnTo>
                    <a:lnTo>
                      <a:pt x="746" y="642"/>
                    </a:lnTo>
                    <a:lnTo>
                      <a:pt x="666" y="706"/>
                    </a:lnTo>
                    <a:lnTo>
                      <a:pt x="600" y="748"/>
                    </a:lnTo>
                    <a:lnTo>
                      <a:pt x="522" y="780"/>
                    </a:lnTo>
                    <a:lnTo>
                      <a:pt x="453" y="790"/>
                    </a:lnTo>
                    <a:lnTo>
                      <a:pt x="406" y="79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59" name="Freeform 50"/>
            <p:cNvSpPr>
              <a:spLocks noChangeArrowheads="1"/>
            </p:cNvSpPr>
            <p:nvPr/>
          </p:nvSpPr>
          <p:spPr bwMode="auto">
            <a:xfrm>
              <a:off x="3886" y="1737"/>
              <a:ext cx="378" cy="126"/>
            </a:xfrm>
            <a:custGeom>
              <a:avLst/>
              <a:gdLst>
                <a:gd name="T0" fmla="*/ 1 w 755"/>
                <a:gd name="T1" fmla="*/ 1 h 252"/>
                <a:gd name="T2" fmla="*/ 1 w 755"/>
                <a:gd name="T3" fmla="*/ 1 h 252"/>
                <a:gd name="T4" fmla="*/ 1 w 755"/>
                <a:gd name="T5" fmla="*/ 1 h 252"/>
                <a:gd name="T6" fmla="*/ 1 w 755"/>
                <a:gd name="T7" fmla="*/ 1 h 252"/>
                <a:gd name="T8" fmla="*/ 0 w 755"/>
                <a:gd name="T9" fmla="*/ 1 h 252"/>
                <a:gd name="T10" fmla="*/ 1 w 755"/>
                <a:gd name="T11" fmla="*/ 1 h 252"/>
                <a:gd name="T12" fmla="*/ 1 w 755"/>
                <a:gd name="T13" fmla="*/ 1 h 252"/>
                <a:gd name="T14" fmla="*/ 1 w 755"/>
                <a:gd name="T15" fmla="*/ 1 h 252"/>
                <a:gd name="T16" fmla="*/ 1 w 755"/>
                <a:gd name="T17" fmla="*/ 1 h 252"/>
                <a:gd name="T18" fmla="*/ 1 w 755"/>
                <a:gd name="T19" fmla="*/ 1 h 252"/>
                <a:gd name="T20" fmla="*/ 1 w 755"/>
                <a:gd name="T21" fmla="*/ 1 h 252"/>
                <a:gd name="T22" fmla="*/ 1 w 755"/>
                <a:gd name="T23" fmla="*/ 1 h 252"/>
                <a:gd name="T24" fmla="*/ 1 w 755"/>
                <a:gd name="T25" fmla="*/ 1 h 252"/>
                <a:gd name="T26" fmla="*/ 1 w 755"/>
                <a:gd name="T27" fmla="*/ 1 h 252"/>
                <a:gd name="T28" fmla="*/ 1 w 755"/>
                <a:gd name="T29" fmla="*/ 1 h 252"/>
                <a:gd name="T30" fmla="*/ 1 w 755"/>
                <a:gd name="T31" fmla="*/ 1 h 252"/>
                <a:gd name="T32" fmla="*/ 1 w 755"/>
                <a:gd name="T33" fmla="*/ 0 h 252"/>
                <a:gd name="T34" fmla="*/ 1 w 755"/>
                <a:gd name="T35" fmla="*/ 1 h 252"/>
                <a:gd name="T36" fmla="*/ 1 w 755"/>
                <a:gd name="T37" fmla="*/ 1 h 252"/>
                <a:gd name="T38" fmla="*/ 1 w 755"/>
                <a:gd name="T39" fmla="*/ 1 h 252"/>
                <a:gd name="T40" fmla="*/ 1 w 755"/>
                <a:gd name="T41" fmla="*/ 1 h 252"/>
                <a:gd name="T42" fmla="*/ 1 w 755"/>
                <a:gd name="T43" fmla="*/ 1 h 252"/>
                <a:gd name="T44" fmla="*/ 1 w 755"/>
                <a:gd name="T45" fmla="*/ 1 h 252"/>
                <a:gd name="T46" fmla="*/ 1 w 755"/>
                <a:gd name="T47" fmla="*/ 1 h 252"/>
                <a:gd name="T48" fmla="*/ 1 w 755"/>
                <a:gd name="T49" fmla="*/ 1 h 252"/>
                <a:gd name="T50" fmla="*/ 1 w 755"/>
                <a:gd name="T51" fmla="*/ 1 h 252"/>
                <a:gd name="T52" fmla="*/ 1 w 755"/>
                <a:gd name="T53" fmla="*/ 1 h 252"/>
                <a:gd name="T54" fmla="*/ 1 w 755"/>
                <a:gd name="T55" fmla="*/ 1 h 252"/>
                <a:gd name="T56" fmla="*/ 1 w 755"/>
                <a:gd name="T57" fmla="*/ 1 h 252"/>
                <a:gd name="T58" fmla="*/ 1 w 755"/>
                <a:gd name="T59" fmla="*/ 1 h 252"/>
                <a:gd name="T60" fmla="*/ 1 w 755"/>
                <a:gd name="T61" fmla="*/ 1 h 252"/>
                <a:gd name="T62" fmla="*/ 1 w 755"/>
                <a:gd name="T63" fmla="*/ 1 h 252"/>
                <a:gd name="T64" fmla="*/ 1 w 755"/>
                <a:gd name="T65" fmla="*/ 1 h 252"/>
                <a:gd name="T66" fmla="*/ 1 w 755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5"/>
                <a:gd name="T103" fmla="*/ 0 h 252"/>
                <a:gd name="T104" fmla="*/ 755 w 755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5" h="252">
                  <a:moveTo>
                    <a:pt x="319" y="127"/>
                  </a:moveTo>
                  <a:lnTo>
                    <a:pt x="163" y="169"/>
                  </a:lnTo>
                  <a:lnTo>
                    <a:pt x="76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2" y="127"/>
                  </a:lnTo>
                  <a:lnTo>
                    <a:pt x="292" y="83"/>
                  </a:lnTo>
                  <a:lnTo>
                    <a:pt x="349" y="83"/>
                  </a:lnTo>
                  <a:lnTo>
                    <a:pt x="387" y="32"/>
                  </a:lnTo>
                  <a:lnTo>
                    <a:pt x="269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6" y="95"/>
                  </a:lnTo>
                  <a:lnTo>
                    <a:pt x="155" y="74"/>
                  </a:lnTo>
                  <a:lnTo>
                    <a:pt x="262" y="42"/>
                  </a:lnTo>
                  <a:lnTo>
                    <a:pt x="436" y="0"/>
                  </a:lnTo>
                  <a:lnTo>
                    <a:pt x="638" y="9"/>
                  </a:lnTo>
                  <a:lnTo>
                    <a:pt x="755" y="83"/>
                  </a:lnTo>
                  <a:lnTo>
                    <a:pt x="679" y="64"/>
                  </a:lnTo>
                  <a:lnTo>
                    <a:pt x="592" y="32"/>
                  </a:lnTo>
                  <a:lnTo>
                    <a:pt x="444" y="32"/>
                  </a:lnTo>
                  <a:lnTo>
                    <a:pt x="398" y="64"/>
                  </a:lnTo>
                  <a:lnTo>
                    <a:pt x="377" y="83"/>
                  </a:lnTo>
                  <a:lnTo>
                    <a:pt x="512" y="64"/>
                  </a:lnTo>
                  <a:lnTo>
                    <a:pt x="562" y="74"/>
                  </a:lnTo>
                  <a:lnTo>
                    <a:pt x="658" y="95"/>
                  </a:lnTo>
                  <a:lnTo>
                    <a:pt x="755" y="148"/>
                  </a:lnTo>
                  <a:lnTo>
                    <a:pt x="725" y="190"/>
                  </a:lnTo>
                  <a:lnTo>
                    <a:pt x="638" y="148"/>
                  </a:lnTo>
                  <a:lnTo>
                    <a:pt x="512" y="106"/>
                  </a:lnTo>
                  <a:lnTo>
                    <a:pt x="425" y="106"/>
                  </a:lnTo>
                  <a:lnTo>
                    <a:pt x="377" y="106"/>
                  </a:lnTo>
                  <a:lnTo>
                    <a:pt x="33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0" name="Freeform 51"/>
            <p:cNvSpPr>
              <a:spLocks noChangeArrowheads="1"/>
            </p:cNvSpPr>
            <p:nvPr/>
          </p:nvSpPr>
          <p:spPr bwMode="auto">
            <a:xfrm>
              <a:off x="3905" y="1832"/>
              <a:ext cx="412" cy="121"/>
            </a:xfrm>
            <a:custGeom>
              <a:avLst/>
              <a:gdLst>
                <a:gd name="T0" fmla="*/ 1 w 824"/>
                <a:gd name="T1" fmla="*/ 0 h 243"/>
                <a:gd name="T2" fmla="*/ 1 w 824"/>
                <a:gd name="T3" fmla="*/ 0 h 243"/>
                <a:gd name="T4" fmla="*/ 1 w 824"/>
                <a:gd name="T5" fmla="*/ 0 h 243"/>
                <a:gd name="T6" fmla="*/ 1 w 824"/>
                <a:gd name="T7" fmla="*/ 0 h 243"/>
                <a:gd name="T8" fmla="*/ 1 w 824"/>
                <a:gd name="T9" fmla="*/ 0 h 243"/>
                <a:gd name="T10" fmla="*/ 1 w 824"/>
                <a:gd name="T11" fmla="*/ 0 h 243"/>
                <a:gd name="T12" fmla="*/ 1 w 824"/>
                <a:gd name="T13" fmla="*/ 0 h 243"/>
                <a:gd name="T14" fmla="*/ 1 w 824"/>
                <a:gd name="T15" fmla="*/ 0 h 243"/>
                <a:gd name="T16" fmla="*/ 1 w 824"/>
                <a:gd name="T17" fmla="*/ 0 h 243"/>
                <a:gd name="T18" fmla="*/ 1 w 824"/>
                <a:gd name="T19" fmla="*/ 0 h 243"/>
                <a:gd name="T20" fmla="*/ 1 w 824"/>
                <a:gd name="T21" fmla="*/ 0 h 243"/>
                <a:gd name="T22" fmla="*/ 1 w 824"/>
                <a:gd name="T23" fmla="*/ 0 h 243"/>
                <a:gd name="T24" fmla="*/ 1 w 824"/>
                <a:gd name="T25" fmla="*/ 0 h 243"/>
                <a:gd name="T26" fmla="*/ 1 w 824"/>
                <a:gd name="T27" fmla="*/ 0 h 243"/>
                <a:gd name="T28" fmla="*/ 1 w 824"/>
                <a:gd name="T29" fmla="*/ 0 h 243"/>
                <a:gd name="T30" fmla="*/ 1 w 824"/>
                <a:gd name="T31" fmla="*/ 0 h 243"/>
                <a:gd name="T32" fmla="*/ 1 w 824"/>
                <a:gd name="T33" fmla="*/ 0 h 243"/>
                <a:gd name="T34" fmla="*/ 1 w 824"/>
                <a:gd name="T35" fmla="*/ 0 h 243"/>
                <a:gd name="T36" fmla="*/ 0 w 824"/>
                <a:gd name="T37" fmla="*/ 0 h 243"/>
                <a:gd name="T38" fmla="*/ 1 w 824"/>
                <a:gd name="T39" fmla="*/ 0 h 243"/>
                <a:gd name="T40" fmla="*/ 1 w 824"/>
                <a:gd name="T41" fmla="*/ 0 h 243"/>
                <a:gd name="T42" fmla="*/ 1 w 824"/>
                <a:gd name="T43" fmla="*/ 0 h 243"/>
                <a:gd name="T44" fmla="*/ 1 w 824"/>
                <a:gd name="T45" fmla="*/ 0 h 243"/>
                <a:gd name="T46" fmla="*/ 1 w 824"/>
                <a:gd name="T47" fmla="*/ 0 h 243"/>
                <a:gd name="T48" fmla="*/ 1 w 824"/>
                <a:gd name="T49" fmla="*/ 0 h 243"/>
                <a:gd name="T50" fmla="*/ 1 w 824"/>
                <a:gd name="T51" fmla="*/ 0 h 243"/>
                <a:gd name="T52" fmla="*/ 1 w 824"/>
                <a:gd name="T53" fmla="*/ 0 h 243"/>
                <a:gd name="T54" fmla="*/ 1 w 824"/>
                <a:gd name="T55" fmla="*/ 0 h 243"/>
                <a:gd name="T56" fmla="*/ 1 w 824"/>
                <a:gd name="T57" fmla="*/ 0 h 243"/>
                <a:gd name="T58" fmla="*/ 1 w 824"/>
                <a:gd name="T59" fmla="*/ 0 h 243"/>
                <a:gd name="T60" fmla="*/ 1 w 824"/>
                <a:gd name="T61" fmla="*/ 0 h 243"/>
                <a:gd name="T62" fmla="*/ 1 w 824"/>
                <a:gd name="T63" fmla="*/ 0 h 243"/>
                <a:gd name="T64" fmla="*/ 1 w 824"/>
                <a:gd name="T65" fmla="*/ 0 h 243"/>
                <a:gd name="T66" fmla="*/ 1 w 824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4"/>
                <a:gd name="T103" fmla="*/ 0 h 243"/>
                <a:gd name="T104" fmla="*/ 824 w 82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4" h="243">
                  <a:moveTo>
                    <a:pt x="474" y="95"/>
                  </a:moveTo>
                  <a:lnTo>
                    <a:pt x="639" y="106"/>
                  </a:lnTo>
                  <a:lnTo>
                    <a:pt x="748" y="159"/>
                  </a:lnTo>
                  <a:lnTo>
                    <a:pt x="824" y="159"/>
                  </a:lnTo>
                  <a:lnTo>
                    <a:pt x="824" y="106"/>
                  </a:lnTo>
                  <a:lnTo>
                    <a:pt x="706" y="83"/>
                  </a:lnTo>
                  <a:lnTo>
                    <a:pt x="581" y="74"/>
                  </a:lnTo>
                  <a:lnTo>
                    <a:pt x="493" y="53"/>
                  </a:lnTo>
                  <a:lnTo>
                    <a:pt x="436" y="64"/>
                  </a:lnTo>
                  <a:lnTo>
                    <a:pt x="379" y="21"/>
                  </a:lnTo>
                  <a:lnTo>
                    <a:pt x="524" y="32"/>
                  </a:lnTo>
                  <a:lnTo>
                    <a:pt x="679" y="53"/>
                  </a:lnTo>
                  <a:lnTo>
                    <a:pt x="755" y="41"/>
                  </a:lnTo>
                  <a:lnTo>
                    <a:pt x="717" y="21"/>
                  </a:lnTo>
                  <a:lnTo>
                    <a:pt x="639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7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4" y="64"/>
                  </a:lnTo>
                  <a:lnTo>
                    <a:pt x="330" y="32"/>
                  </a:lnTo>
                  <a:lnTo>
                    <a:pt x="379" y="53"/>
                  </a:lnTo>
                  <a:lnTo>
                    <a:pt x="406" y="74"/>
                  </a:lnTo>
                  <a:lnTo>
                    <a:pt x="250" y="83"/>
                  </a:lnTo>
                  <a:lnTo>
                    <a:pt x="212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6" y="180"/>
                  </a:lnTo>
                  <a:lnTo>
                    <a:pt x="262" y="116"/>
                  </a:lnTo>
                  <a:lnTo>
                    <a:pt x="358" y="95"/>
                  </a:lnTo>
                  <a:lnTo>
                    <a:pt x="406" y="95"/>
                  </a:lnTo>
                  <a:lnTo>
                    <a:pt x="455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1" name="Freeform 52"/>
            <p:cNvSpPr>
              <a:spLocks noChangeArrowheads="1"/>
            </p:cNvSpPr>
            <p:nvPr/>
          </p:nvSpPr>
          <p:spPr bwMode="auto">
            <a:xfrm>
              <a:off x="4112" y="1576"/>
              <a:ext cx="52" cy="62"/>
            </a:xfrm>
            <a:custGeom>
              <a:avLst/>
              <a:gdLst>
                <a:gd name="T0" fmla="*/ 1 w 104"/>
                <a:gd name="T1" fmla="*/ 0 h 125"/>
                <a:gd name="T2" fmla="*/ 1 w 104"/>
                <a:gd name="T3" fmla="*/ 0 h 125"/>
                <a:gd name="T4" fmla="*/ 0 w 104"/>
                <a:gd name="T5" fmla="*/ 0 h 125"/>
                <a:gd name="T6" fmla="*/ 0 w 104"/>
                <a:gd name="T7" fmla="*/ 0 h 125"/>
                <a:gd name="T8" fmla="*/ 0 w 104"/>
                <a:gd name="T9" fmla="*/ 0 h 125"/>
                <a:gd name="T10" fmla="*/ 0 w 104"/>
                <a:gd name="T11" fmla="*/ 0 h 125"/>
                <a:gd name="T12" fmla="*/ 1 w 104"/>
                <a:gd name="T13" fmla="*/ 0 h 125"/>
                <a:gd name="T14" fmla="*/ 1 w 104"/>
                <a:gd name="T15" fmla="*/ 0 h 125"/>
                <a:gd name="T16" fmla="*/ 1 w 104"/>
                <a:gd name="T17" fmla="*/ 0 h 125"/>
                <a:gd name="T18" fmla="*/ 1 w 104"/>
                <a:gd name="T19" fmla="*/ 0 h 125"/>
                <a:gd name="T20" fmla="*/ 1 w 104"/>
                <a:gd name="T21" fmla="*/ 0 h 125"/>
                <a:gd name="T22" fmla="*/ 1 w 104"/>
                <a:gd name="T23" fmla="*/ 0 h 125"/>
                <a:gd name="T24" fmla="*/ 1 w 104"/>
                <a:gd name="T25" fmla="*/ 0 h 125"/>
                <a:gd name="T26" fmla="*/ 1 w 104"/>
                <a:gd name="T27" fmla="*/ 0 h 125"/>
                <a:gd name="T28" fmla="*/ 1 w 104"/>
                <a:gd name="T29" fmla="*/ 0 h 125"/>
                <a:gd name="T30" fmla="*/ 1 w 104"/>
                <a:gd name="T31" fmla="*/ 0 h 125"/>
                <a:gd name="T32" fmla="*/ 1 w 104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5"/>
                <a:gd name="T53" fmla="*/ 104 w 104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5">
                  <a:moveTo>
                    <a:pt x="47" y="125"/>
                  </a:moveTo>
                  <a:lnTo>
                    <a:pt x="9" y="116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104" y="10"/>
                  </a:lnTo>
                  <a:lnTo>
                    <a:pt x="104" y="32"/>
                  </a:lnTo>
                  <a:lnTo>
                    <a:pt x="94" y="84"/>
                  </a:lnTo>
                  <a:lnTo>
                    <a:pt x="94" y="93"/>
                  </a:lnTo>
                  <a:lnTo>
                    <a:pt x="85" y="93"/>
                  </a:lnTo>
                  <a:lnTo>
                    <a:pt x="85" y="116"/>
                  </a:lnTo>
                  <a:lnTo>
                    <a:pt x="66" y="116"/>
                  </a:lnTo>
                  <a:lnTo>
                    <a:pt x="66" y="125"/>
                  </a:lnTo>
                  <a:lnTo>
                    <a:pt x="56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2" name="Freeform 53"/>
            <p:cNvSpPr>
              <a:spLocks noChangeArrowheads="1"/>
            </p:cNvSpPr>
            <p:nvPr/>
          </p:nvSpPr>
          <p:spPr bwMode="auto">
            <a:xfrm>
              <a:off x="3958" y="1601"/>
              <a:ext cx="200" cy="134"/>
            </a:xfrm>
            <a:custGeom>
              <a:avLst/>
              <a:gdLst>
                <a:gd name="T0" fmla="*/ 1 w 399"/>
                <a:gd name="T1" fmla="*/ 1 h 268"/>
                <a:gd name="T2" fmla="*/ 1 w 399"/>
                <a:gd name="T3" fmla="*/ 1 h 268"/>
                <a:gd name="T4" fmla="*/ 1 w 399"/>
                <a:gd name="T5" fmla="*/ 1 h 268"/>
                <a:gd name="T6" fmla="*/ 1 w 399"/>
                <a:gd name="T7" fmla="*/ 1 h 268"/>
                <a:gd name="T8" fmla="*/ 1 w 399"/>
                <a:gd name="T9" fmla="*/ 1 h 268"/>
                <a:gd name="T10" fmla="*/ 1 w 399"/>
                <a:gd name="T11" fmla="*/ 1 h 268"/>
                <a:gd name="T12" fmla="*/ 1 w 399"/>
                <a:gd name="T13" fmla="*/ 1 h 268"/>
                <a:gd name="T14" fmla="*/ 0 w 399"/>
                <a:gd name="T15" fmla="*/ 1 h 268"/>
                <a:gd name="T16" fmla="*/ 1 w 399"/>
                <a:gd name="T17" fmla="*/ 1 h 268"/>
                <a:gd name="T18" fmla="*/ 1 w 399"/>
                <a:gd name="T19" fmla="*/ 1 h 268"/>
                <a:gd name="T20" fmla="*/ 1 w 399"/>
                <a:gd name="T21" fmla="*/ 1 h 268"/>
                <a:gd name="T22" fmla="*/ 1 w 399"/>
                <a:gd name="T23" fmla="*/ 1 h 268"/>
                <a:gd name="T24" fmla="*/ 1 w 399"/>
                <a:gd name="T25" fmla="*/ 1 h 268"/>
                <a:gd name="T26" fmla="*/ 1 w 399"/>
                <a:gd name="T27" fmla="*/ 1 h 268"/>
                <a:gd name="T28" fmla="*/ 1 w 399"/>
                <a:gd name="T29" fmla="*/ 1 h 268"/>
                <a:gd name="T30" fmla="*/ 1 w 399"/>
                <a:gd name="T31" fmla="*/ 0 h 268"/>
                <a:gd name="T32" fmla="*/ 1 w 399"/>
                <a:gd name="T33" fmla="*/ 0 h 268"/>
                <a:gd name="T34" fmla="*/ 1 w 399"/>
                <a:gd name="T35" fmla="*/ 1 h 268"/>
                <a:gd name="T36" fmla="*/ 1 w 399"/>
                <a:gd name="T37" fmla="*/ 1 h 268"/>
                <a:gd name="T38" fmla="*/ 1 w 399"/>
                <a:gd name="T39" fmla="*/ 1 h 268"/>
                <a:gd name="T40" fmla="*/ 1 w 399"/>
                <a:gd name="T41" fmla="*/ 1 h 268"/>
                <a:gd name="T42" fmla="*/ 1 w 399"/>
                <a:gd name="T43" fmla="*/ 1 h 268"/>
                <a:gd name="T44" fmla="*/ 1 w 399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268"/>
                <a:gd name="T71" fmla="*/ 399 w 399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268">
                  <a:moveTo>
                    <a:pt x="399" y="226"/>
                  </a:moveTo>
                  <a:lnTo>
                    <a:pt x="311" y="226"/>
                  </a:lnTo>
                  <a:lnTo>
                    <a:pt x="254" y="226"/>
                  </a:lnTo>
                  <a:lnTo>
                    <a:pt x="175" y="247"/>
                  </a:lnTo>
                  <a:lnTo>
                    <a:pt x="87" y="268"/>
                  </a:lnTo>
                  <a:lnTo>
                    <a:pt x="49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0" y="192"/>
                  </a:lnTo>
                  <a:lnTo>
                    <a:pt x="87" y="226"/>
                  </a:lnTo>
                  <a:lnTo>
                    <a:pt x="118" y="226"/>
                  </a:lnTo>
                  <a:lnTo>
                    <a:pt x="167" y="226"/>
                  </a:lnTo>
                  <a:lnTo>
                    <a:pt x="194" y="183"/>
                  </a:lnTo>
                  <a:lnTo>
                    <a:pt x="194" y="109"/>
                  </a:lnTo>
                  <a:lnTo>
                    <a:pt x="175" y="33"/>
                  </a:lnTo>
                  <a:lnTo>
                    <a:pt x="194" y="0"/>
                  </a:lnTo>
                  <a:lnTo>
                    <a:pt x="243" y="0"/>
                  </a:lnTo>
                  <a:lnTo>
                    <a:pt x="254" y="10"/>
                  </a:lnTo>
                  <a:lnTo>
                    <a:pt x="262" y="42"/>
                  </a:lnTo>
                  <a:lnTo>
                    <a:pt x="254" y="118"/>
                  </a:lnTo>
                  <a:lnTo>
                    <a:pt x="254" y="173"/>
                  </a:lnTo>
                  <a:lnTo>
                    <a:pt x="262" y="192"/>
                  </a:lnTo>
                  <a:lnTo>
                    <a:pt x="300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3" name="Freeform 54"/>
            <p:cNvSpPr>
              <a:spLocks noChangeArrowheads="1"/>
            </p:cNvSpPr>
            <p:nvPr/>
          </p:nvSpPr>
          <p:spPr bwMode="auto">
            <a:xfrm>
              <a:off x="4213" y="1554"/>
              <a:ext cx="54" cy="62"/>
            </a:xfrm>
            <a:custGeom>
              <a:avLst/>
              <a:gdLst>
                <a:gd name="T0" fmla="*/ 1 w 108"/>
                <a:gd name="T1" fmla="*/ 0 h 125"/>
                <a:gd name="T2" fmla="*/ 1 w 108"/>
                <a:gd name="T3" fmla="*/ 0 h 125"/>
                <a:gd name="T4" fmla="*/ 0 w 108"/>
                <a:gd name="T5" fmla="*/ 0 h 125"/>
                <a:gd name="T6" fmla="*/ 0 w 108"/>
                <a:gd name="T7" fmla="*/ 0 h 125"/>
                <a:gd name="T8" fmla="*/ 0 w 108"/>
                <a:gd name="T9" fmla="*/ 0 h 125"/>
                <a:gd name="T10" fmla="*/ 0 w 108"/>
                <a:gd name="T11" fmla="*/ 0 h 125"/>
                <a:gd name="T12" fmla="*/ 1 w 108"/>
                <a:gd name="T13" fmla="*/ 0 h 125"/>
                <a:gd name="T14" fmla="*/ 1 w 108"/>
                <a:gd name="T15" fmla="*/ 0 h 125"/>
                <a:gd name="T16" fmla="*/ 1 w 108"/>
                <a:gd name="T17" fmla="*/ 0 h 125"/>
                <a:gd name="T18" fmla="*/ 1 w 108"/>
                <a:gd name="T19" fmla="*/ 0 h 125"/>
                <a:gd name="T20" fmla="*/ 1 w 108"/>
                <a:gd name="T21" fmla="*/ 0 h 125"/>
                <a:gd name="T22" fmla="*/ 1 w 108"/>
                <a:gd name="T23" fmla="*/ 0 h 125"/>
                <a:gd name="T24" fmla="*/ 1 w 108"/>
                <a:gd name="T25" fmla="*/ 0 h 125"/>
                <a:gd name="T26" fmla="*/ 1 w 108"/>
                <a:gd name="T27" fmla="*/ 0 h 125"/>
                <a:gd name="T28" fmla="*/ 1 w 108"/>
                <a:gd name="T29" fmla="*/ 0 h 125"/>
                <a:gd name="T30" fmla="*/ 1 w 108"/>
                <a:gd name="T31" fmla="*/ 0 h 125"/>
                <a:gd name="T32" fmla="*/ 1 w 108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5"/>
                <a:gd name="T53" fmla="*/ 108 w 108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5">
                  <a:moveTo>
                    <a:pt x="49" y="125"/>
                  </a:moveTo>
                  <a:lnTo>
                    <a:pt x="11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8" y="9"/>
                  </a:lnTo>
                  <a:lnTo>
                    <a:pt x="108" y="32"/>
                  </a:lnTo>
                  <a:lnTo>
                    <a:pt x="99" y="83"/>
                  </a:lnTo>
                  <a:lnTo>
                    <a:pt x="99" y="94"/>
                  </a:lnTo>
                  <a:lnTo>
                    <a:pt x="89" y="94"/>
                  </a:lnTo>
                  <a:lnTo>
                    <a:pt x="89" y="115"/>
                  </a:lnTo>
                  <a:lnTo>
                    <a:pt x="68" y="115"/>
                  </a:lnTo>
                  <a:lnTo>
                    <a:pt x="68" y="125"/>
                  </a:lnTo>
                  <a:lnTo>
                    <a:pt x="59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4" name="Freeform 55"/>
            <p:cNvSpPr>
              <a:spLocks noChangeArrowheads="1"/>
            </p:cNvSpPr>
            <p:nvPr/>
          </p:nvSpPr>
          <p:spPr bwMode="auto">
            <a:xfrm>
              <a:off x="3980" y="1544"/>
              <a:ext cx="54" cy="64"/>
            </a:xfrm>
            <a:custGeom>
              <a:avLst/>
              <a:gdLst>
                <a:gd name="T0" fmla="*/ 1 w 108"/>
                <a:gd name="T1" fmla="*/ 1 h 127"/>
                <a:gd name="T2" fmla="*/ 1 w 108"/>
                <a:gd name="T3" fmla="*/ 1 h 127"/>
                <a:gd name="T4" fmla="*/ 1 w 108"/>
                <a:gd name="T5" fmla="*/ 1 h 127"/>
                <a:gd name="T6" fmla="*/ 0 w 108"/>
                <a:gd name="T7" fmla="*/ 1 h 127"/>
                <a:gd name="T8" fmla="*/ 0 w 108"/>
                <a:gd name="T9" fmla="*/ 1 h 127"/>
                <a:gd name="T10" fmla="*/ 0 w 108"/>
                <a:gd name="T11" fmla="*/ 1 h 127"/>
                <a:gd name="T12" fmla="*/ 1 w 108"/>
                <a:gd name="T13" fmla="*/ 0 h 127"/>
                <a:gd name="T14" fmla="*/ 1 w 108"/>
                <a:gd name="T15" fmla="*/ 0 h 127"/>
                <a:gd name="T16" fmla="*/ 1 w 108"/>
                <a:gd name="T17" fmla="*/ 1 h 127"/>
                <a:gd name="T18" fmla="*/ 1 w 108"/>
                <a:gd name="T19" fmla="*/ 1 h 127"/>
                <a:gd name="T20" fmla="*/ 1 w 108"/>
                <a:gd name="T21" fmla="*/ 1 h 127"/>
                <a:gd name="T22" fmla="*/ 1 w 108"/>
                <a:gd name="T23" fmla="*/ 1 h 127"/>
                <a:gd name="T24" fmla="*/ 1 w 108"/>
                <a:gd name="T25" fmla="*/ 1 h 127"/>
                <a:gd name="T26" fmla="*/ 1 w 108"/>
                <a:gd name="T27" fmla="*/ 1 h 127"/>
                <a:gd name="T28" fmla="*/ 1 w 108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7"/>
                <a:gd name="T47" fmla="*/ 108 w 108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7">
                  <a:moveTo>
                    <a:pt x="49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89" y="9"/>
                  </a:lnTo>
                  <a:lnTo>
                    <a:pt x="108" y="32"/>
                  </a:lnTo>
                  <a:lnTo>
                    <a:pt x="108" y="64"/>
                  </a:lnTo>
                  <a:lnTo>
                    <a:pt x="98" y="94"/>
                  </a:lnTo>
                  <a:lnTo>
                    <a:pt x="89" y="117"/>
                  </a:lnTo>
                  <a:lnTo>
                    <a:pt x="68" y="127"/>
                  </a:lnTo>
                  <a:lnTo>
                    <a:pt x="58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5" name="Freeform 56"/>
            <p:cNvSpPr>
              <a:spLocks noChangeArrowheads="1"/>
            </p:cNvSpPr>
            <p:nvPr/>
          </p:nvSpPr>
          <p:spPr bwMode="auto">
            <a:xfrm>
              <a:off x="4314" y="1439"/>
              <a:ext cx="54" cy="64"/>
            </a:xfrm>
            <a:custGeom>
              <a:avLst/>
              <a:gdLst>
                <a:gd name="T0" fmla="*/ 1 w 106"/>
                <a:gd name="T1" fmla="*/ 1 h 127"/>
                <a:gd name="T2" fmla="*/ 1 w 106"/>
                <a:gd name="T3" fmla="*/ 1 h 127"/>
                <a:gd name="T4" fmla="*/ 0 w 106"/>
                <a:gd name="T5" fmla="*/ 1 h 127"/>
                <a:gd name="T6" fmla="*/ 0 w 106"/>
                <a:gd name="T7" fmla="*/ 1 h 127"/>
                <a:gd name="T8" fmla="*/ 0 w 106"/>
                <a:gd name="T9" fmla="*/ 1 h 127"/>
                <a:gd name="T10" fmla="*/ 0 w 106"/>
                <a:gd name="T11" fmla="*/ 0 h 127"/>
                <a:gd name="T12" fmla="*/ 1 w 106"/>
                <a:gd name="T13" fmla="*/ 0 h 127"/>
                <a:gd name="T14" fmla="*/ 1 w 106"/>
                <a:gd name="T15" fmla="*/ 0 h 127"/>
                <a:gd name="T16" fmla="*/ 1 w 106"/>
                <a:gd name="T17" fmla="*/ 1 h 127"/>
                <a:gd name="T18" fmla="*/ 1 w 106"/>
                <a:gd name="T19" fmla="*/ 1 h 127"/>
                <a:gd name="T20" fmla="*/ 1 w 106"/>
                <a:gd name="T21" fmla="*/ 1 h 127"/>
                <a:gd name="T22" fmla="*/ 1 w 106"/>
                <a:gd name="T23" fmla="*/ 1 h 127"/>
                <a:gd name="T24" fmla="*/ 1 w 106"/>
                <a:gd name="T25" fmla="*/ 1 h 127"/>
                <a:gd name="T26" fmla="*/ 1 w 106"/>
                <a:gd name="T27" fmla="*/ 1 h 127"/>
                <a:gd name="T28" fmla="*/ 1 w 106"/>
                <a:gd name="T29" fmla="*/ 1 h 127"/>
                <a:gd name="T30" fmla="*/ 1 w 106"/>
                <a:gd name="T31" fmla="*/ 1 h 127"/>
                <a:gd name="T32" fmla="*/ 1 w 106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7"/>
                <a:gd name="T53" fmla="*/ 106 w 106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7">
                  <a:moveTo>
                    <a:pt x="49" y="127"/>
                  </a:moveTo>
                  <a:lnTo>
                    <a:pt x="11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6" y="9"/>
                  </a:lnTo>
                  <a:lnTo>
                    <a:pt x="106" y="32"/>
                  </a:lnTo>
                  <a:lnTo>
                    <a:pt x="97" y="85"/>
                  </a:lnTo>
                  <a:lnTo>
                    <a:pt x="97" y="95"/>
                  </a:lnTo>
                  <a:lnTo>
                    <a:pt x="87" y="95"/>
                  </a:lnTo>
                  <a:lnTo>
                    <a:pt x="87" y="118"/>
                  </a:lnTo>
                  <a:lnTo>
                    <a:pt x="68" y="118"/>
                  </a:lnTo>
                  <a:lnTo>
                    <a:pt x="68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6" name="Freeform 57"/>
            <p:cNvSpPr>
              <a:spLocks noChangeArrowheads="1"/>
            </p:cNvSpPr>
            <p:nvPr/>
          </p:nvSpPr>
          <p:spPr bwMode="auto">
            <a:xfrm>
              <a:off x="3995" y="1965"/>
              <a:ext cx="319" cy="247"/>
            </a:xfrm>
            <a:custGeom>
              <a:avLst/>
              <a:gdLst>
                <a:gd name="T0" fmla="*/ 0 w 636"/>
                <a:gd name="T1" fmla="*/ 0 h 496"/>
                <a:gd name="T2" fmla="*/ 1 w 636"/>
                <a:gd name="T3" fmla="*/ 0 h 496"/>
                <a:gd name="T4" fmla="*/ 1 w 636"/>
                <a:gd name="T5" fmla="*/ 0 h 496"/>
                <a:gd name="T6" fmla="*/ 1 w 636"/>
                <a:gd name="T7" fmla="*/ 0 h 496"/>
                <a:gd name="T8" fmla="*/ 1 w 636"/>
                <a:gd name="T9" fmla="*/ 0 h 496"/>
                <a:gd name="T10" fmla="*/ 1 w 636"/>
                <a:gd name="T11" fmla="*/ 0 h 496"/>
                <a:gd name="T12" fmla="*/ 1 w 636"/>
                <a:gd name="T13" fmla="*/ 0 h 496"/>
                <a:gd name="T14" fmla="*/ 1 w 636"/>
                <a:gd name="T15" fmla="*/ 0 h 496"/>
                <a:gd name="T16" fmla="*/ 1 w 636"/>
                <a:gd name="T17" fmla="*/ 0 h 496"/>
                <a:gd name="T18" fmla="*/ 1 w 636"/>
                <a:gd name="T19" fmla="*/ 0 h 496"/>
                <a:gd name="T20" fmla="*/ 1 w 636"/>
                <a:gd name="T21" fmla="*/ 0 h 496"/>
                <a:gd name="T22" fmla="*/ 1 w 636"/>
                <a:gd name="T23" fmla="*/ 0 h 496"/>
                <a:gd name="T24" fmla="*/ 1 w 636"/>
                <a:gd name="T25" fmla="*/ 0 h 496"/>
                <a:gd name="T26" fmla="*/ 1 w 636"/>
                <a:gd name="T27" fmla="*/ 0 h 496"/>
                <a:gd name="T28" fmla="*/ 1 w 636"/>
                <a:gd name="T29" fmla="*/ 0 h 496"/>
                <a:gd name="T30" fmla="*/ 1 w 636"/>
                <a:gd name="T31" fmla="*/ 0 h 496"/>
                <a:gd name="T32" fmla="*/ 1 w 636"/>
                <a:gd name="T33" fmla="*/ 0 h 496"/>
                <a:gd name="T34" fmla="*/ 1 w 636"/>
                <a:gd name="T35" fmla="*/ 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6"/>
                <a:gd name="T55" fmla="*/ 0 h 496"/>
                <a:gd name="T56" fmla="*/ 636 w 636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6" h="496">
                  <a:moveTo>
                    <a:pt x="0" y="496"/>
                  </a:moveTo>
                  <a:lnTo>
                    <a:pt x="76" y="475"/>
                  </a:lnTo>
                  <a:lnTo>
                    <a:pt x="135" y="464"/>
                  </a:lnTo>
                  <a:lnTo>
                    <a:pt x="194" y="401"/>
                  </a:lnTo>
                  <a:lnTo>
                    <a:pt x="222" y="380"/>
                  </a:lnTo>
                  <a:lnTo>
                    <a:pt x="241" y="348"/>
                  </a:lnTo>
                  <a:lnTo>
                    <a:pt x="241" y="285"/>
                  </a:lnTo>
                  <a:lnTo>
                    <a:pt x="241" y="221"/>
                  </a:lnTo>
                  <a:lnTo>
                    <a:pt x="270" y="169"/>
                  </a:lnTo>
                  <a:lnTo>
                    <a:pt x="319" y="128"/>
                  </a:lnTo>
                  <a:lnTo>
                    <a:pt x="376" y="107"/>
                  </a:lnTo>
                  <a:lnTo>
                    <a:pt x="454" y="107"/>
                  </a:lnTo>
                  <a:lnTo>
                    <a:pt x="511" y="107"/>
                  </a:lnTo>
                  <a:lnTo>
                    <a:pt x="541" y="107"/>
                  </a:lnTo>
                  <a:lnTo>
                    <a:pt x="560" y="95"/>
                  </a:lnTo>
                  <a:lnTo>
                    <a:pt x="587" y="75"/>
                  </a:lnTo>
                  <a:lnTo>
                    <a:pt x="606" y="42"/>
                  </a:lnTo>
                  <a:lnTo>
                    <a:pt x="6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7" name="Freeform 58"/>
            <p:cNvSpPr>
              <a:spLocks noChangeArrowheads="1"/>
            </p:cNvSpPr>
            <p:nvPr/>
          </p:nvSpPr>
          <p:spPr bwMode="auto">
            <a:xfrm>
              <a:off x="3995" y="1965"/>
              <a:ext cx="319" cy="247"/>
            </a:xfrm>
            <a:custGeom>
              <a:avLst/>
              <a:gdLst>
                <a:gd name="T0" fmla="*/ 0 w 636"/>
                <a:gd name="T1" fmla="*/ 0 h 496"/>
                <a:gd name="T2" fmla="*/ 1 w 636"/>
                <a:gd name="T3" fmla="*/ 0 h 496"/>
                <a:gd name="T4" fmla="*/ 1 w 636"/>
                <a:gd name="T5" fmla="*/ 0 h 496"/>
                <a:gd name="T6" fmla="*/ 1 w 636"/>
                <a:gd name="T7" fmla="*/ 0 h 496"/>
                <a:gd name="T8" fmla="*/ 1 w 636"/>
                <a:gd name="T9" fmla="*/ 0 h 496"/>
                <a:gd name="T10" fmla="*/ 1 w 636"/>
                <a:gd name="T11" fmla="*/ 0 h 496"/>
                <a:gd name="T12" fmla="*/ 1 w 636"/>
                <a:gd name="T13" fmla="*/ 0 h 496"/>
                <a:gd name="T14" fmla="*/ 1 w 636"/>
                <a:gd name="T15" fmla="*/ 0 h 496"/>
                <a:gd name="T16" fmla="*/ 1 w 636"/>
                <a:gd name="T17" fmla="*/ 0 h 496"/>
                <a:gd name="T18" fmla="*/ 1 w 636"/>
                <a:gd name="T19" fmla="*/ 0 h 496"/>
                <a:gd name="T20" fmla="*/ 1 w 636"/>
                <a:gd name="T21" fmla="*/ 0 h 496"/>
                <a:gd name="T22" fmla="*/ 1 w 636"/>
                <a:gd name="T23" fmla="*/ 0 h 496"/>
                <a:gd name="T24" fmla="*/ 1 w 636"/>
                <a:gd name="T25" fmla="*/ 0 h 496"/>
                <a:gd name="T26" fmla="*/ 1 w 636"/>
                <a:gd name="T27" fmla="*/ 0 h 496"/>
                <a:gd name="T28" fmla="*/ 1 w 636"/>
                <a:gd name="T29" fmla="*/ 0 h 4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6"/>
                <a:gd name="T46" fmla="*/ 0 h 496"/>
                <a:gd name="T47" fmla="*/ 636 w 636"/>
                <a:gd name="T48" fmla="*/ 496 h 4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6" h="496">
                  <a:moveTo>
                    <a:pt x="0" y="496"/>
                  </a:moveTo>
                  <a:lnTo>
                    <a:pt x="68" y="475"/>
                  </a:lnTo>
                  <a:lnTo>
                    <a:pt x="106" y="475"/>
                  </a:lnTo>
                  <a:lnTo>
                    <a:pt x="163" y="431"/>
                  </a:lnTo>
                  <a:lnTo>
                    <a:pt x="222" y="380"/>
                  </a:lnTo>
                  <a:lnTo>
                    <a:pt x="241" y="285"/>
                  </a:lnTo>
                  <a:lnTo>
                    <a:pt x="241" y="234"/>
                  </a:lnTo>
                  <a:lnTo>
                    <a:pt x="251" y="202"/>
                  </a:lnTo>
                  <a:lnTo>
                    <a:pt x="298" y="158"/>
                  </a:lnTo>
                  <a:lnTo>
                    <a:pt x="347" y="116"/>
                  </a:lnTo>
                  <a:lnTo>
                    <a:pt x="414" y="107"/>
                  </a:lnTo>
                  <a:lnTo>
                    <a:pt x="482" y="116"/>
                  </a:lnTo>
                  <a:lnTo>
                    <a:pt x="541" y="107"/>
                  </a:lnTo>
                  <a:lnTo>
                    <a:pt x="587" y="75"/>
                  </a:lnTo>
                  <a:lnTo>
                    <a:pt x="6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8" name="Freeform 59"/>
            <p:cNvSpPr>
              <a:spLocks noChangeArrowheads="1"/>
            </p:cNvSpPr>
            <p:nvPr/>
          </p:nvSpPr>
          <p:spPr bwMode="auto">
            <a:xfrm>
              <a:off x="4014" y="1975"/>
              <a:ext cx="305" cy="226"/>
            </a:xfrm>
            <a:custGeom>
              <a:avLst/>
              <a:gdLst>
                <a:gd name="T0" fmla="*/ 1 w 609"/>
                <a:gd name="T1" fmla="*/ 0 h 452"/>
                <a:gd name="T2" fmla="*/ 1 w 609"/>
                <a:gd name="T3" fmla="*/ 0 h 452"/>
                <a:gd name="T4" fmla="*/ 1 w 609"/>
                <a:gd name="T5" fmla="*/ 1 h 452"/>
                <a:gd name="T6" fmla="*/ 1 w 609"/>
                <a:gd name="T7" fmla="*/ 1 h 452"/>
                <a:gd name="T8" fmla="*/ 1 w 609"/>
                <a:gd name="T9" fmla="*/ 1 h 452"/>
                <a:gd name="T10" fmla="*/ 1 w 609"/>
                <a:gd name="T11" fmla="*/ 1 h 452"/>
                <a:gd name="T12" fmla="*/ 1 w 609"/>
                <a:gd name="T13" fmla="*/ 1 h 452"/>
                <a:gd name="T14" fmla="*/ 1 w 609"/>
                <a:gd name="T15" fmla="*/ 1 h 452"/>
                <a:gd name="T16" fmla="*/ 1 w 609"/>
                <a:gd name="T17" fmla="*/ 1 h 452"/>
                <a:gd name="T18" fmla="*/ 1 w 609"/>
                <a:gd name="T19" fmla="*/ 1 h 452"/>
                <a:gd name="T20" fmla="*/ 1 w 609"/>
                <a:gd name="T21" fmla="*/ 1 h 452"/>
                <a:gd name="T22" fmla="*/ 1 w 609"/>
                <a:gd name="T23" fmla="*/ 1 h 452"/>
                <a:gd name="T24" fmla="*/ 1 w 609"/>
                <a:gd name="T25" fmla="*/ 1 h 452"/>
                <a:gd name="T26" fmla="*/ 1 w 609"/>
                <a:gd name="T27" fmla="*/ 1 h 452"/>
                <a:gd name="T28" fmla="*/ 1 w 609"/>
                <a:gd name="T29" fmla="*/ 1 h 452"/>
                <a:gd name="T30" fmla="*/ 0 w 609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9"/>
                <a:gd name="T49" fmla="*/ 0 h 452"/>
                <a:gd name="T50" fmla="*/ 609 w 609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9" h="452">
                  <a:moveTo>
                    <a:pt x="609" y="0"/>
                  </a:moveTo>
                  <a:lnTo>
                    <a:pt x="522" y="0"/>
                  </a:lnTo>
                  <a:lnTo>
                    <a:pt x="473" y="23"/>
                  </a:lnTo>
                  <a:lnTo>
                    <a:pt x="416" y="74"/>
                  </a:lnTo>
                  <a:lnTo>
                    <a:pt x="387" y="126"/>
                  </a:lnTo>
                  <a:lnTo>
                    <a:pt x="387" y="241"/>
                  </a:lnTo>
                  <a:lnTo>
                    <a:pt x="338" y="285"/>
                  </a:lnTo>
                  <a:lnTo>
                    <a:pt x="290" y="336"/>
                  </a:lnTo>
                  <a:lnTo>
                    <a:pt x="232" y="346"/>
                  </a:lnTo>
                  <a:lnTo>
                    <a:pt x="163" y="359"/>
                  </a:lnTo>
                  <a:lnTo>
                    <a:pt x="106" y="359"/>
                  </a:lnTo>
                  <a:lnTo>
                    <a:pt x="87" y="369"/>
                  </a:lnTo>
                  <a:lnTo>
                    <a:pt x="57" y="369"/>
                  </a:lnTo>
                  <a:lnTo>
                    <a:pt x="38" y="388"/>
                  </a:lnTo>
                  <a:lnTo>
                    <a:pt x="11" y="410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69" name="Freeform 60"/>
            <p:cNvSpPr>
              <a:spLocks noChangeArrowheads="1"/>
            </p:cNvSpPr>
            <p:nvPr/>
          </p:nvSpPr>
          <p:spPr bwMode="auto">
            <a:xfrm>
              <a:off x="4014" y="1975"/>
              <a:ext cx="305" cy="226"/>
            </a:xfrm>
            <a:custGeom>
              <a:avLst/>
              <a:gdLst>
                <a:gd name="T0" fmla="*/ 1 w 609"/>
                <a:gd name="T1" fmla="*/ 0 h 452"/>
                <a:gd name="T2" fmla="*/ 1 w 609"/>
                <a:gd name="T3" fmla="*/ 0 h 452"/>
                <a:gd name="T4" fmla="*/ 1 w 609"/>
                <a:gd name="T5" fmla="*/ 1 h 452"/>
                <a:gd name="T6" fmla="*/ 1 w 609"/>
                <a:gd name="T7" fmla="*/ 1 h 452"/>
                <a:gd name="T8" fmla="*/ 1 w 609"/>
                <a:gd name="T9" fmla="*/ 1 h 452"/>
                <a:gd name="T10" fmla="*/ 1 w 609"/>
                <a:gd name="T11" fmla="*/ 1 h 452"/>
                <a:gd name="T12" fmla="*/ 1 w 609"/>
                <a:gd name="T13" fmla="*/ 1 h 452"/>
                <a:gd name="T14" fmla="*/ 1 w 609"/>
                <a:gd name="T15" fmla="*/ 1 h 452"/>
                <a:gd name="T16" fmla="*/ 1 w 609"/>
                <a:gd name="T17" fmla="*/ 1 h 452"/>
                <a:gd name="T18" fmla="*/ 1 w 609"/>
                <a:gd name="T19" fmla="*/ 1 h 452"/>
                <a:gd name="T20" fmla="*/ 1 w 609"/>
                <a:gd name="T21" fmla="*/ 1 h 452"/>
                <a:gd name="T22" fmla="*/ 1 w 609"/>
                <a:gd name="T23" fmla="*/ 1 h 452"/>
                <a:gd name="T24" fmla="*/ 1 w 609"/>
                <a:gd name="T25" fmla="*/ 1 h 452"/>
                <a:gd name="T26" fmla="*/ 1 w 609"/>
                <a:gd name="T27" fmla="*/ 1 h 452"/>
                <a:gd name="T28" fmla="*/ 1 w 609"/>
                <a:gd name="T29" fmla="*/ 1 h 452"/>
                <a:gd name="T30" fmla="*/ 0 w 609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9"/>
                <a:gd name="T49" fmla="*/ 0 h 452"/>
                <a:gd name="T50" fmla="*/ 609 w 609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9" h="452">
                  <a:moveTo>
                    <a:pt x="609" y="0"/>
                  </a:moveTo>
                  <a:lnTo>
                    <a:pt x="541" y="0"/>
                  </a:lnTo>
                  <a:lnTo>
                    <a:pt x="503" y="23"/>
                  </a:lnTo>
                  <a:lnTo>
                    <a:pt x="446" y="52"/>
                  </a:lnTo>
                  <a:lnTo>
                    <a:pt x="397" y="107"/>
                  </a:lnTo>
                  <a:lnTo>
                    <a:pt x="387" y="137"/>
                  </a:lnTo>
                  <a:lnTo>
                    <a:pt x="387" y="190"/>
                  </a:lnTo>
                  <a:lnTo>
                    <a:pt x="378" y="232"/>
                  </a:lnTo>
                  <a:lnTo>
                    <a:pt x="368" y="274"/>
                  </a:lnTo>
                  <a:lnTo>
                    <a:pt x="319" y="315"/>
                  </a:lnTo>
                  <a:lnTo>
                    <a:pt x="271" y="346"/>
                  </a:lnTo>
                  <a:lnTo>
                    <a:pt x="203" y="359"/>
                  </a:lnTo>
                  <a:lnTo>
                    <a:pt x="137" y="359"/>
                  </a:lnTo>
                  <a:lnTo>
                    <a:pt x="87" y="369"/>
                  </a:lnTo>
                  <a:lnTo>
                    <a:pt x="38" y="388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70" name="Line 61"/>
            <p:cNvSpPr>
              <a:spLocks noChangeShapeType="1"/>
            </p:cNvSpPr>
            <p:nvPr/>
          </p:nvSpPr>
          <p:spPr bwMode="auto">
            <a:xfrm>
              <a:off x="4295" y="1972"/>
              <a:ext cx="2" cy="1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1" name="Line 62"/>
            <p:cNvSpPr>
              <a:spLocks noChangeShapeType="1"/>
            </p:cNvSpPr>
            <p:nvPr/>
          </p:nvSpPr>
          <p:spPr bwMode="auto">
            <a:xfrm>
              <a:off x="4283" y="1978"/>
              <a:ext cx="1" cy="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2" name="Line 63"/>
            <p:cNvSpPr>
              <a:spLocks noChangeShapeType="1"/>
            </p:cNvSpPr>
            <p:nvPr/>
          </p:nvSpPr>
          <p:spPr bwMode="auto">
            <a:xfrm>
              <a:off x="4269" y="1984"/>
              <a:ext cx="1" cy="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3" name="Line 64"/>
            <p:cNvSpPr>
              <a:spLocks noChangeShapeType="1"/>
            </p:cNvSpPr>
            <p:nvPr/>
          </p:nvSpPr>
          <p:spPr bwMode="auto">
            <a:xfrm>
              <a:off x="4255" y="1995"/>
              <a:ext cx="1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4" name="Line 65"/>
            <p:cNvSpPr>
              <a:spLocks noChangeShapeType="1"/>
            </p:cNvSpPr>
            <p:nvPr/>
          </p:nvSpPr>
          <p:spPr bwMode="auto">
            <a:xfrm>
              <a:off x="4241" y="2006"/>
              <a:ext cx="3" cy="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5" name="Line 66"/>
            <p:cNvSpPr>
              <a:spLocks noChangeShapeType="1"/>
            </p:cNvSpPr>
            <p:nvPr/>
          </p:nvSpPr>
          <p:spPr bwMode="auto">
            <a:xfrm>
              <a:off x="4187" y="2015"/>
              <a:ext cx="13" cy="2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6" name="Line 67"/>
            <p:cNvSpPr>
              <a:spLocks noChangeShapeType="1"/>
            </p:cNvSpPr>
            <p:nvPr/>
          </p:nvSpPr>
          <p:spPr bwMode="auto">
            <a:xfrm>
              <a:off x="4164" y="2032"/>
              <a:ext cx="36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7" name="Line 68"/>
            <p:cNvSpPr>
              <a:spLocks noChangeShapeType="1"/>
            </p:cNvSpPr>
            <p:nvPr/>
          </p:nvSpPr>
          <p:spPr bwMode="auto">
            <a:xfrm>
              <a:off x="4140" y="2051"/>
              <a:ext cx="45" cy="6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8" name="Line 69"/>
            <p:cNvSpPr>
              <a:spLocks noChangeShapeType="1"/>
            </p:cNvSpPr>
            <p:nvPr/>
          </p:nvSpPr>
          <p:spPr bwMode="auto">
            <a:xfrm>
              <a:off x="4120" y="2080"/>
              <a:ext cx="32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79" name="Line 70"/>
            <p:cNvSpPr>
              <a:spLocks noChangeShapeType="1"/>
            </p:cNvSpPr>
            <p:nvPr/>
          </p:nvSpPr>
          <p:spPr bwMode="auto">
            <a:xfrm>
              <a:off x="4110" y="2121"/>
              <a:ext cx="22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0" name="Line 71"/>
            <p:cNvSpPr>
              <a:spLocks noChangeShapeType="1"/>
            </p:cNvSpPr>
            <p:nvPr/>
          </p:nvSpPr>
          <p:spPr bwMode="auto">
            <a:xfrm>
              <a:off x="4082" y="2153"/>
              <a:ext cx="3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1" name="Line 72"/>
            <p:cNvSpPr>
              <a:spLocks noChangeShapeType="1"/>
            </p:cNvSpPr>
            <p:nvPr/>
          </p:nvSpPr>
          <p:spPr bwMode="auto">
            <a:xfrm>
              <a:off x="4068" y="2153"/>
              <a:ext cx="7" cy="2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2" name="Line 73"/>
            <p:cNvSpPr>
              <a:spLocks noChangeShapeType="1"/>
            </p:cNvSpPr>
            <p:nvPr/>
          </p:nvSpPr>
          <p:spPr bwMode="auto">
            <a:xfrm>
              <a:off x="4052" y="2162"/>
              <a:ext cx="5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3" name="Line 74"/>
            <p:cNvSpPr>
              <a:spLocks noChangeShapeType="1"/>
            </p:cNvSpPr>
            <p:nvPr/>
          </p:nvSpPr>
          <p:spPr bwMode="auto">
            <a:xfrm>
              <a:off x="4033" y="2174"/>
              <a:ext cx="8" cy="1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4" name="Line 75"/>
            <p:cNvSpPr>
              <a:spLocks noChangeShapeType="1"/>
            </p:cNvSpPr>
            <p:nvPr/>
          </p:nvSpPr>
          <p:spPr bwMode="auto">
            <a:xfrm>
              <a:off x="4023" y="2190"/>
              <a:ext cx="2" cy="1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85" name="Freeform 76"/>
            <p:cNvSpPr>
              <a:spLocks noChangeArrowheads="1"/>
            </p:cNvSpPr>
            <p:nvPr/>
          </p:nvSpPr>
          <p:spPr bwMode="auto">
            <a:xfrm>
              <a:off x="4093" y="1911"/>
              <a:ext cx="52" cy="117"/>
            </a:xfrm>
            <a:custGeom>
              <a:avLst/>
              <a:gdLst>
                <a:gd name="T0" fmla="*/ 0 w 104"/>
                <a:gd name="T1" fmla="*/ 0 h 236"/>
                <a:gd name="T2" fmla="*/ 0 w 104"/>
                <a:gd name="T3" fmla="*/ 0 h 236"/>
                <a:gd name="T4" fmla="*/ 1 w 104"/>
                <a:gd name="T5" fmla="*/ 0 h 236"/>
                <a:gd name="T6" fmla="*/ 1 w 104"/>
                <a:gd name="T7" fmla="*/ 0 h 236"/>
                <a:gd name="T8" fmla="*/ 1 w 104"/>
                <a:gd name="T9" fmla="*/ 0 h 236"/>
                <a:gd name="T10" fmla="*/ 0 w 104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236"/>
                <a:gd name="T20" fmla="*/ 104 w 104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236">
                  <a:moveTo>
                    <a:pt x="0" y="0"/>
                  </a:moveTo>
                  <a:lnTo>
                    <a:pt x="0" y="0"/>
                  </a:lnTo>
                  <a:lnTo>
                    <a:pt x="47" y="236"/>
                  </a:lnTo>
                  <a:lnTo>
                    <a:pt x="57" y="141"/>
                  </a:lnTo>
                  <a:lnTo>
                    <a:pt x="104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786" name="Group 77"/>
            <p:cNvGrpSpPr>
              <a:grpSpLocks/>
            </p:cNvGrpSpPr>
            <p:nvPr/>
          </p:nvGrpSpPr>
          <p:grpSpPr bwMode="auto">
            <a:xfrm>
              <a:off x="4093" y="1911"/>
              <a:ext cx="51" cy="116"/>
              <a:chOff x="4093" y="1911"/>
              <a:chExt cx="51" cy="116"/>
            </a:xfrm>
          </p:grpSpPr>
          <p:sp>
            <p:nvSpPr>
              <p:cNvPr id="66790" name="Freeform 78"/>
              <p:cNvSpPr>
                <a:spLocks noChangeArrowheads="1"/>
              </p:cNvSpPr>
              <p:nvPr/>
            </p:nvSpPr>
            <p:spPr bwMode="auto">
              <a:xfrm>
                <a:off x="4093" y="1911"/>
                <a:ext cx="52" cy="117"/>
              </a:xfrm>
              <a:custGeom>
                <a:avLst/>
                <a:gdLst>
                  <a:gd name="T0" fmla="*/ 0 w 104"/>
                  <a:gd name="T1" fmla="*/ 0 h 236"/>
                  <a:gd name="T2" fmla="*/ 1 w 104"/>
                  <a:gd name="T3" fmla="*/ 0 h 236"/>
                  <a:gd name="T4" fmla="*/ 1 w 104"/>
                  <a:gd name="T5" fmla="*/ 0 h 236"/>
                  <a:gd name="T6" fmla="*/ 1 w 104"/>
                  <a:gd name="T7" fmla="*/ 0 h 236"/>
                  <a:gd name="T8" fmla="*/ 0 w 104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236"/>
                  <a:gd name="T17" fmla="*/ 104 w 104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236">
                    <a:moveTo>
                      <a:pt x="0" y="0"/>
                    </a:moveTo>
                    <a:lnTo>
                      <a:pt x="47" y="236"/>
                    </a:lnTo>
                    <a:lnTo>
                      <a:pt x="57" y="141"/>
                    </a:lnTo>
                    <a:lnTo>
                      <a:pt x="104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91" name="Freeform 79"/>
              <p:cNvSpPr>
                <a:spLocks noChangeArrowheads="1"/>
              </p:cNvSpPr>
              <p:nvPr/>
            </p:nvSpPr>
            <p:spPr bwMode="auto">
              <a:xfrm>
                <a:off x="4093" y="1911"/>
                <a:ext cx="52" cy="117"/>
              </a:xfrm>
              <a:custGeom>
                <a:avLst/>
                <a:gdLst>
                  <a:gd name="T0" fmla="*/ 0 w 104"/>
                  <a:gd name="T1" fmla="*/ 0 h 236"/>
                  <a:gd name="T2" fmla="*/ 1 w 104"/>
                  <a:gd name="T3" fmla="*/ 0 h 236"/>
                  <a:gd name="T4" fmla="*/ 1 w 104"/>
                  <a:gd name="T5" fmla="*/ 0 h 236"/>
                  <a:gd name="T6" fmla="*/ 1 w 104"/>
                  <a:gd name="T7" fmla="*/ 0 h 236"/>
                  <a:gd name="T8" fmla="*/ 0 w 104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236"/>
                  <a:gd name="T17" fmla="*/ 104 w 104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236">
                    <a:moveTo>
                      <a:pt x="0" y="0"/>
                    </a:moveTo>
                    <a:lnTo>
                      <a:pt x="47" y="236"/>
                    </a:lnTo>
                    <a:lnTo>
                      <a:pt x="57" y="141"/>
                    </a:lnTo>
                    <a:lnTo>
                      <a:pt x="104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87" name="Rectangle 80"/>
            <p:cNvSpPr>
              <a:spLocks noChangeArrowheads="1"/>
            </p:cNvSpPr>
            <p:nvPr/>
          </p:nvSpPr>
          <p:spPr bwMode="auto">
            <a:xfrm>
              <a:off x="4009" y="2361"/>
              <a:ext cx="296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66788" name="Rectangle 81"/>
            <p:cNvSpPr>
              <a:spLocks noChangeArrowheads="1"/>
            </p:cNvSpPr>
            <p:nvPr/>
          </p:nvSpPr>
          <p:spPr bwMode="auto">
            <a:xfrm>
              <a:off x="3858" y="3080"/>
              <a:ext cx="593" cy="6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R117H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R334W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R347P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6789" name="Rectangle 82"/>
            <p:cNvSpPr>
              <a:spLocks noChangeArrowheads="1"/>
            </p:cNvSpPr>
            <p:nvPr/>
          </p:nvSpPr>
          <p:spPr bwMode="auto">
            <a:xfrm>
              <a:off x="3558" y="2652"/>
              <a:ext cx="1208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Нарушение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 проводимости</a:t>
              </a:r>
            </a:p>
          </p:txBody>
        </p:sp>
      </p:grpSp>
      <p:grpSp>
        <p:nvGrpSpPr>
          <p:cNvPr id="122963" name="Group 83"/>
          <p:cNvGrpSpPr>
            <a:grpSpLocks/>
          </p:cNvGrpSpPr>
          <p:nvPr/>
        </p:nvGrpSpPr>
        <p:grpSpPr bwMode="auto">
          <a:xfrm>
            <a:off x="4411663" y="1674813"/>
            <a:ext cx="1524000" cy="4278312"/>
            <a:chOff x="2779" y="1055"/>
            <a:chExt cx="960" cy="2695"/>
          </a:xfrm>
        </p:grpSpPr>
        <p:grpSp>
          <p:nvGrpSpPr>
            <p:cNvPr id="66718" name="Group 84"/>
            <p:cNvGrpSpPr>
              <a:grpSpLocks/>
            </p:cNvGrpSpPr>
            <p:nvPr/>
          </p:nvGrpSpPr>
          <p:grpSpPr bwMode="auto">
            <a:xfrm>
              <a:off x="2891" y="1055"/>
              <a:ext cx="746" cy="1324"/>
              <a:chOff x="2891" y="1055"/>
              <a:chExt cx="746" cy="1324"/>
            </a:xfrm>
          </p:grpSpPr>
          <p:sp>
            <p:nvSpPr>
              <p:cNvPr id="66755" name="Freeform 85"/>
              <p:cNvSpPr>
                <a:spLocks noChangeArrowheads="1"/>
              </p:cNvSpPr>
              <p:nvPr/>
            </p:nvSpPr>
            <p:spPr bwMode="auto">
              <a:xfrm>
                <a:off x="28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56" name="Freeform 86"/>
              <p:cNvSpPr>
                <a:spLocks noChangeArrowheads="1"/>
              </p:cNvSpPr>
              <p:nvPr/>
            </p:nvSpPr>
            <p:spPr bwMode="auto">
              <a:xfrm>
                <a:off x="2891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719" name="Group 87"/>
            <p:cNvGrpSpPr>
              <a:grpSpLocks/>
            </p:cNvGrpSpPr>
            <p:nvPr/>
          </p:nvGrpSpPr>
          <p:grpSpPr bwMode="auto">
            <a:xfrm>
              <a:off x="3052" y="1885"/>
              <a:ext cx="399" cy="394"/>
              <a:chOff x="3052" y="1885"/>
              <a:chExt cx="399" cy="394"/>
            </a:xfrm>
          </p:grpSpPr>
          <p:sp>
            <p:nvSpPr>
              <p:cNvPr id="66753" name="Freeform 88"/>
              <p:cNvSpPr>
                <a:spLocks noChangeArrowheads="1"/>
              </p:cNvSpPr>
              <p:nvPr/>
            </p:nvSpPr>
            <p:spPr bwMode="auto">
              <a:xfrm>
                <a:off x="3052" y="1885"/>
                <a:ext cx="400" cy="395"/>
              </a:xfrm>
              <a:custGeom>
                <a:avLst/>
                <a:gdLst>
                  <a:gd name="T0" fmla="*/ 0 w 801"/>
                  <a:gd name="T1" fmla="*/ 1 h 790"/>
                  <a:gd name="T2" fmla="*/ 0 w 801"/>
                  <a:gd name="T3" fmla="*/ 1 h 790"/>
                  <a:gd name="T4" fmla="*/ 0 w 801"/>
                  <a:gd name="T5" fmla="*/ 1 h 790"/>
                  <a:gd name="T6" fmla="*/ 0 w 801"/>
                  <a:gd name="T7" fmla="*/ 1 h 790"/>
                  <a:gd name="T8" fmla="*/ 0 w 801"/>
                  <a:gd name="T9" fmla="*/ 1 h 790"/>
                  <a:gd name="T10" fmla="*/ 0 w 801"/>
                  <a:gd name="T11" fmla="*/ 1 h 790"/>
                  <a:gd name="T12" fmla="*/ 0 w 801"/>
                  <a:gd name="T13" fmla="*/ 1 h 790"/>
                  <a:gd name="T14" fmla="*/ 0 w 801"/>
                  <a:gd name="T15" fmla="*/ 1 h 790"/>
                  <a:gd name="T16" fmla="*/ 0 w 801"/>
                  <a:gd name="T17" fmla="*/ 1 h 790"/>
                  <a:gd name="T18" fmla="*/ 0 w 801"/>
                  <a:gd name="T19" fmla="*/ 1 h 790"/>
                  <a:gd name="T20" fmla="*/ 0 w 801"/>
                  <a:gd name="T21" fmla="*/ 0 h 790"/>
                  <a:gd name="T22" fmla="*/ 0 w 801"/>
                  <a:gd name="T23" fmla="*/ 0 h 790"/>
                  <a:gd name="T24" fmla="*/ 0 w 801"/>
                  <a:gd name="T25" fmla="*/ 1 h 790"/>
                  <a:gd name="T26" fmla="*/ 0 w 801"/>
                  <a:gd name="T27" fmla="*/ 1 h 790"/>
                  <a:gd name="T28" fmla="*/ 0 w 801"/>
                  <a:gd name="T29" fmla="*/ 1 h 790"/>
                  <a:gd name="T30" fmla="*/ 0 w 801"/>
                  <a:gd name="T31" fmla="*/ 1 h 790"/>
                  <a:gd name="T32" fmla="*/ 0 w 801"/>
                  <a:gd name="T33" fmla="*/ 1 h 790"/>
                  <a:gd name="T34" fmla="*/ 0 w 801"/>
                  <a:gd name="T35" fmla="*/ 1 h 790"/>
                  <a:gd name="T36" fmla="*/ 0 w 801"/>
                  <a:gd name="T37" fmla="*/ 1 h 790"/>
                  <a:gd name="T38" fmla="*/ 0 w 801"/>
                  <a:gd name="T39" fmla="*/ 1 h 790"/>
                  <a:gd name="T40" fmla="*/ 0 w 801"/>
                  <a:gd name="T41" fmla="*/ 1 h 790"/>
                  <a:gd name="T42" fmla="*/ 0 w 801"/>
                  <a:gd name="T43" fmla="*/ 1 h 790"/>
                  <a:gd name="T44" fmla="*/ 0 w 801"/>
                  <a:gd name="T45" fmla="*/ 1 h 790"/>
                  <a:gd name="T46" fmla="*/ 0 w 801"/>
                  <a:gd name="T47" fmla="*/ 1 h 7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1"/>
                  <a:gd name="T73" fmla="*/ 0 h 790"/>
                  <a:gd name="T74" fmla="*/ 801 w 801"/>
                  <a:gd name="T75" fmla="*/ 790 h 7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1" h="790">
                    <a:moveTo>
                      <a:pt x="397" y="769"/>
                    </a:moveTo>
                    <a:lnTo>
                      <a:pt x="163" y="757"/>
                    </a:lnTo>
                    <a:lnTo>
                      <a:pt x="116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2" y="0"/>
                    </a:lnTo>
                    <a:lnTo>
                      <a:pt x="782" y="137"/>
                    </a:lnTo>
                    <a:lnTo>
                      <a:pt x="791" y="211"/>
                    </a:lnTo>
                    <a:lnTo>
                      <a:pt x="791" y="275"/>
                    </a:lnTo>
                    <a:lnTo>
                      <a:pt x="801" y="389"/>
                    </a:lnTo>
                    <a:lnTo>
                      <a:pt x="801" y="505"/>
                    </a:lnTo>
                    <a:lnTo>
                      <a:pt x="744" y="642"/>
                    </a:lnTo>
                    <a:lnTo>
                      <a:pt x="666" y="706"/>
                    </a:lnTo>
                    <a:lnTo>
                      <a:pt x="598" y="748"/>
                    </a:lnTo>
                    <a:lnTo>
                      <a:pt x="522" y="780"/>
                    </a:lnTo>
                    <a:lnTo>
                      <a:pt x="454" y="790"/>
                    </a:lnTo>
                    <a:lnTo>
                      <a:pt x="404" y="790"/>
                    </a:lnTo>
                    <a:lnTo>
                      <a:pt x="397" y="769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54" name="Freeform 89"/>
              <p:cNvSpPr>
                <a:spLocks noChangeArrowheads="1"/>
              </p:cNvSpPr>
              <p:nvPr/>
            </p:nvSpPr>
            <p:spPr bwMode="auto">
              <a:xfrm>
                <a:off x="3052" y="1885"/>
                <a:ext cx="400" cy="395"/>
              </a:xfrm>
              <a:custGeom>
                <a:avLst/>
                <a:gdLst>
                  <a:gd name="T0" fmla="*/ 0 w 801"/>
                  <a:gd name="T1" fmla="*/ 1 h 790"/>
                  <a:gd name="T2" fmla="*/ 0 w 801"/>
                  <a:gd name="T3" fmla="*/ 1 h 790"/>
                  <a:gd name="T4" fmla="*/ 0 w 801"/>
                  <a:gd name="T5" fmla="*/ 1 h 790"/>
                  <a:gd name="T6" fmla="*/ 0 w 801"/>
                  <a:gd name="T7" fmla="*/ 1 h 790"/>
                  <a:gd name="T8" fmla="*/ 0 w 801"/>
                  <a:gd name="T9" fmla="*/ 1 h 790"/>
                  <a:gd name="T10" fmla="*/ 0 w 801"/>
                  <a:gd name="T11" fmla="*/ 1 h 790"/>
                  <a:gd name="T12" fmla="*/ 0 w 801"/>
                  <a:gd name="T13" fmla="*/ 1 h 790"/>
                  <a:gd name="T14" fmla="*/ 0 w 801"/>
                  <a:gd name="T15" fmla="*/ 1 h 790"/>
                  <a:gd name="T16" fmla="*/ 0 w 801"/>
                  <a:gd name="T17" fmla="*/ 1 h 790"/>
                  <a:gd name="T18" fmla="*/ 0 w 801"/>
                  <a:gd name="T19" fmla="*/ 1 h 790"/>
                  <a:gd name="T20" fmla="*/ 0 w 801"/>
                  <a:gd name="T21" fmla="*/ 0 h 790"/>
                  <a:gd name="T22" fmla="*/ 0 w 801"/>
                  <a:gd name="T23" fmla="*/ 0 h 790"/>
                  <a:gd name="T24" fmla="*/ 0 w 801"/>
                  <a:gd name="T25" fmla="*/ 1 h 790"/>
                  <a:gd name="T26" fmla="*/ 0 w 801"/>
                  <a:gd name="T27" fmla="*/ 1 h 790"/>
                  <a:gd name="T28" fmla="*/ 0 w 801"/>
                  <a:gd name="T29" fmla="*/ 1 h 790"/>
                  <a:gd name="T30" fmla="*/ 0 w 801"/>
                  <a:gd name="T31" fmla="*/ 1 h 790"/>
                  <a:gd name="T32" fmla="*/ 0 w 801"/>
                  <a:gd name="T33" fmla="*/ 1 h 790"/>
                  <a:gd name="T34" fmla="*/ 0 w 801"/>
                  <a:gd name="T35" fmla="*/ 1 h 790"/>
                  <a:gd name="T36" fmla="*/ 0 w 801"/>
                  <a:gd name="T37" fmla="*/ 1 h 790"/>
                  <a:gd name="T38" fmla="*/ 0 w 801"/>
                  <a:gd name="T39" fmla="*/ 1 h 790"/>
                  <a:gd name="T40" fmla="*/ 0 w 801"/>
                  <a:gd name="T41" fmla="*/ 1 h 790"/>
                  <a:gd name="T42" fmla="*/ 0 w 801"/>
                  <a:gd name="T43" fmla="*/ 1 h 790"/>
                  <a:gd name="T44" fmla="*/ 0 w 801"/>
                  <a:gd name="T45" fmla="*/ 1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1"/>
                  <a:gd name="T70" fmla="*/ 0 h 790"/>
                  <a:gd name="T71" fmla="*/ 801 w 801"/>
                  <a:gd name="T72" fmla="*/ 790 h 7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1" h="790">
                    <a:moveTo>
                      <a:pt x="397" y="769"/>
                    </a:moveTo>
                    <a:lnTo>
                      <a:pt x="163" y="757"/>
                    </a:lnTo>
                    <a:lnTo>
                      <a:pt x="116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2" y="0"/>
                    </a:lnTo>
                    <a:lnTo>
                      <a:pt x="782" y="137"/>
                    </a:lnTo>
                    <a:lnTo>
                      <a:pt x="791" y="211"/>
                    </a:lnTo>
                    <a:lnTo>
                      <a:pt x="791" y="275"/>
                    </a:lnTo>
                    <a:lnTo>
                      <a:pt x="801" y="389"/>
                    </a:lnTo>
                    <a:lnTo>
                      <a:pt x="801" y="505"/>
                    </a:lnTo>
                    <a:lnTo>
                      <a:pt x="744" y="642"/>
                    </a:lnTo>
                    <a:lnTo>
                      <a:pt x="666" y="706"/>
                    </a:lnTo>
                    <a:lnTo>
                      <a:pt x="598" y="748"/>
                    </a:lnTo>
                    <a:lnTo>
                      <a:pt x="522" y="780"/>
                    </a:lnTo>
                    <a:lnTo>
                      <a:pt x="454" y="790"/>
                    </a:lnTo>
                    <a:lnTo>
                      <a:pt x="404" y="79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20" name="Freeform 90"/>
            <p:cNvSpPr>
              <a:spLocks noChangeArrowheads="1"/>
            </p:cNvSpPr>
            <p:nvPr/>
          </p:nvSpPr>
          <p:spPr bwMode="auto">
            <a:xfrm>
              <a:off x="2986" y="1737"/>
              <a:ext cx="377" cy="126"/>
            </a:xfrm>
            <a:custGeom>
              <a:avLst/>
              <a:gdLst>
                <a:gd name="T0" fmla="*/ 1 w 754"/>
                <a:gd name="T1" fmla="*/ 1 h 252"/>
                <a:gd name="T2" fmla="*/ 1 w 754"/>
                <a:gd name="T3" fmla="*/ 1 h 252"/>
                <a:gd name="T4" fmla="*/ 1 w 754"/>
                <a:gd name="T5" fmla="*/ 1 h 252"/>
                <a:gd name="T6" fmla="*/ 1 w 754"/>
                <a:gd name="T7" fmla="*/ 1 h 252"/>
                <a:gd name="T8" fmla="*/ 0 w 754"/>
                <a:gd name="T9" fmla="*/ 1 h 252"/>
                <a:gd name="T10" fmla="*/ 1 w 754"/>
                <a:gd name="T11" fmla="*/ 1 h 252"/>
                <a:gd name="T12" fmla="*/ 1 w 754"/>
                <a:gd name="T13" fmla="*/ 1 h 252"/>
                <a:gd name="T14" fmla="*/ 1 w 754"/>
                <a:gd name="T15" fmla="*/ 1 h 252"/>
                <a:gd name="T16" fmla="*/ 1 w 754"/>
                <a:gd name="T17" fmla="*/ 1 h 252"/>
                <a:gd name="T18" fmla="*/ 1 w 754"/>
                <a:gd name="T19" fmla="*/ 1 h 252"/>
                <a:gd name="T20" fmla="*/ 1 w 754"/>
                <a:gd name="T21" fmla="*/ 1 h 252"/>
                <a:gd name="T22" fmla="*/ 1 w 754"/>
                <a:gd name="T23" fmla="*/ 1 h 252"/>
                <a:gd name="T24" fmla="*/ 1 w 754"/>
                <a:gd name="T25" fmla="*/ 1 h 252"/>
                <a:gd name="T26" fmla="*/ 1 w 754"/>
                <a:gd name="T27" fmla="*/ 1 h 252"/>
                <a:gd name="T28" fmla="*/ 1 w 754"/>
                <a:gd name="T29" fmla="*/ 1 h 252"/>
                <a:gd name="T30" fmla="*/ 1 w 754"/>
                <a:gd name="T31" fmla="*/ 1 h 252"/>
                <a:gd name="T32" fmla="*/ 1 w 754"/>
                <a:gd name="T33" fmla="*/ 0 h 252"/>
                <a:gd name="T34" fmla="*/ 1 w 754"/>
                <a:gd name="T35" fmla="*/ 1 h 252"/>
                <a:gd name="T36" fmla="*/ 1 w 754"/>
                <a:gd name="T37" fmla="*/ 1 h 252"/>
                <a:gd name="T38" fmla="*/ 1 w 754"/>
                <a:gd name="T39" fmla="*/ 1 h 252"/>
                <a:gd name="T40" fmla="*/ 1 w 754"/>
                <a:gd name="T41" fmla="*/ 1 h 252"/>
                <a:gd name="T42" fmla="*/ 1 w 754"/>
                <a:gd name="T43" fmla="*/ 1 h 252"/>
                <a:gd name="T44" fmla="*/ 1 w 754"/>
                <a:gd name="T45" fmla="*/ 1 h 252"/>
                <a:gd name="T46" fmla="*/ 1 w 754"/>
                <a:gd name="T47" fmla="*/ 1 h 252"/>
                <a:gd name="T48" fmla="*/ 1 w 754"/>
                <a:gd name="T49" fmla="*/ 1 h 252"/>
                <a:gd name="T50" fmla="*/ 1 w 754"/>
                <a:gd name="T51" fmla="*/ 1 h 252"/>
                <a:gd name="T52" fmla="*/ 1 w 754"/>
                <a:gd name="T53" fmla="*/ 1 h 252"/>
                <a:gd name="T54" fmla="*/ 1 w 754"/>
                <a:gd name="T55" fmla="*/ 1 h 252"/>
                <a:gd name="T56" fmla="*/ 1 w 754"/>
                <a:gd name="T57" fmla="*/ 1 h 252"/>
                <a:gd name="T58" fmla="*/ 1 w 754"/>
                <a:gd name="T59" fmla="*/ 1 h 252"/>
                <a:gd name="T60" fmla="*/ 1 w 754"/>
                <a:gd name="T61" fmla="*/ 1 h 252"/>
                <a:gd name="T62" fmla="*/ 1 w 754"/>
                <a:gd name="T63" fmla="*/ 1 h 252"/>
                <a:gd name="T64" fmla="*/ 1 w 754"/>
                <a:gd name="T65" fmla="*/ 1 h 252"/>
                <a:gd name="T66" fmla="*/ 1 w 754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252"/>
                <a:gd name="T104" fmla="*/ 754 w 754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252">
                  <a:moveTo>
                    <a:pt x="319" y="127"/>
                  </a:moveTo>
                  <a:lnTo>
                    <a:pt x="163" y="169"/>
                  </a:lnTo>
                  <a:lnTo>
                    <a:pt x="76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2" y="127"/>
                  </a:lnTo>
                  <a:lnTo>
                    <a:pt x="290" y="83"/>
                  </a:lnTo>
                  <a:lnTo>
                    <a:pt x="347" y="83"/>
                  </a:lnTo>
                  <a:lnTo>
                    <a:pt x="387" y="32"/>
                  </a:lnTo>
                  <a:lnTo>
                    <a:pt x="269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6" y="95"/>
                  </a:lnTo>
                  <a:lnTo>
                    <a:pt x="155" y="74"/>
                  </a:lnTo>
                  <a:lnTo>
                    <a:pt x="262" y="42"/>
                  </a:lnTo>
                  <a:lnTo>
                    <a:pt x="435" y="0"/>
                  </a:lnTo>
                  <a:lnTo>
                    <a:pt x="638" y="9"/>
                  </a:lnTo>
                  <a:lnTo>
                    <a:pt x="754" y="83"/>
                  </a:lnTo>
                  <a:lnTo>
                    <a:pt x="678" y="64"/>
                  </a:lnTo>
                  <a:lnTo>
                    <a:pt x="590" y="32"/>
                  </a:lnTo>
                  <a:lnTo>
                    <a:pt x="444" y="32"/>
                  </a:lnTo>
                  <a:lnTo>
                    <a:pt x="397" y="64"/>
                  </a:lnTo>
                  <a:lnTo>
                    <a:pt x="378" y="83"/>
                  </a:lnTo>
                  <a:lnTo>
                    <a:pt x="512" y="64"/>
                  </a:lnTo>
                  <a:lnTo>
                    <a:pt x="560" y="74"/>
                  </a:lnTo>
                  <a:lnTo>
                    <a:pt x="659" y="95"/>
                  </a:lnTo>
                  <a:lnTo>
                    <a:pt x="754" y="148"/>
                  </a:lnTo>
                  <a:lnTo>
                    <a:pt x="723" y="190"/>
                  </a:lnTo>
                  <a:lnTo>
                    <a:pt x="638" y="148"/>
                  </a:lnTo>
                  <a:lnTo>
                    <a:pt x="512" y="106"/>
                  </a:lnTo>
                  <a:lnTo>
                    <a:pt x="425" y="106"/>
                  </a:lnTo>
                  <a:lnTo>
                    <a:pt x="378" y="106"/>
                  </a:lnTo>
                  <a:lnTo>
                    <a:pt x="328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1" name="Freeform 91"/>
            <p:cNvSpPr>
              <a:spLocks noChangeArrowheads="1"/>
            </p:cNvSpPr>
            <p:nvPr/>
          </p:nvSpPr>
          <p:spPr bwMode="auto">
            <a:xfrm>
              <a:off x="3004" y="1832"/>
              <a:ext cx="413" cy="121"/>
            </a:xfrm>
            <a:custGeom>
              <a:avLst/>
              <a:gdLst>
                <a:gd name="T0" fmla="*/ 1 w 826"/>
                <a:gd name="T1" fmla="*/ 0 h 243"/>
                <a:gd name="T2" fmla="*/ 1 w 826"/>
                <a:gd name="T3" fmla="*/ 0 h 243"/>
                <a:gd name="T4" fmla="*/ 1 w 826"/>
                <a:gd name="T5" fmla="*/ 0 h 243"/>
                <a:gd name="T6" fmla="*/ 1 w 826"/>
                <a:gd name="T7" fmla="*/ 0 h 243"/>
                <a:gd name="T8" fmla="*/ 1 w 826"/>
                <a:gd name="T9" fmla="*/ 0 h 243"/>
                <a:gd name="T10" fmla="*/ 1 w 826"/>
                <a:gd name="T11" fmla="*/ 0 h 243"/>
                <a:gd name="T12" fmla="*/ 1 w 826"/>
                <a:gd name="T13" fmla="*/ 0 h 243"/>
                <a:gd name="T14" fmla="*/ 1 w 826"/>
                <a:gd name="T15" fmla="*/ 0 h 243"/>
                <a:gd name="T16" fmla="*/ 1 w 826"/>
                <a:gd name="T17" fmla="*/ 0 h 243"/>
                <a:gd name="T18" fmla="*/ 1 w 826"/>
                <a:gd name="T19" fmla="*/ 0 h 243"/>
                <a:gd name="T20" fmla="*/ 1 w 826"/>
                <a:gd name="T21" fmla="*/ 0 h 243"/>
                <a:gd name="T22" fmla="*/ 1 w 826"/>
                <a:gd name="T23" fmla="*/ 0 h 243"/>
                <a:gd name="T24" fmla="*/ 1 w 826"/>
                <a:gd name="T25" fmla="*/ 0 h 243"/>
                <a:gd name="T26" fmla="*/ 1 w 826"/>
                <a:gd name="T27" fmla="*/ 0 h 243"/>
                <a:gd name="T28" fmla="*/ 1 w 826"/>
                <a:gd name="T29" fmla="*/ 0 h 243"/>
                <a:gd name="T30" fmla="*/ 1 w 826"/>
                <a:gd name="T31" fmla="*/ 0 h 243"/>
                <a:gd name="T32" fmla="*/ 1 w 826"/>
                <a:gd name="T33" fmla="*/ 0 h 243"/>
                <a:gd name="T34" fmla="*/ 1 w 826"/>
                <a:gd name="T35" fmla="*/ 0 h 243"/>
                <a:gd name="T36" fmla="*/ 0 w 826"/>
                <a:gd name="T37" fmla="*/ 0 h 243"/>
                <a:gd name="T38" fmla="*/ 1 w 826"/>
                <a:gd name="T39" fmla="*/ 0 h 243"/>
                <a:gd name="T40" fmla="*/ 1 w 826"/>
                <a:gd name="T41" fmla="*/ 0 h 243"/>
                <a:gd name="T42" fmla="*/ 1 w 826"/>
                <a:gd name="T43" fmla="*/ 0 h 243"/>
                <a:gd name="T44" fmla="*/ 1 w 826"/>
                <a:gd name="T45" fmla="*/ 0 h 243"/>
                <a:gd name="T46" fmla="*/ 1 w 826"/>
                <a:gd name="T47" fmla="*/ 0 h 243"/>
                <a:gd name="T48" fmla="*/ 1 w 826"/>
                <a:gd name="T49" fmla="*/ 0 h 243"/>
                <a:gd name="T50" fmla="*/ 1 w 826"/>
                <a:gd name="T51" fmla="*/ 0 h 243"/>
                <a:gd name="T52" fmla="*/ 1 w 826"/>
                <a:gd name="T53" fmla="*/ 0 h 243"/>
                <a:gd name="T54" fmla="*/ 1 w 826"/>
                <a:gd name="T55" fmla="*/ 0 h 243"/>
                <a:gd name="T56" fmla="*/ 1 w 826"/>
                <a:gd name="T57" fmla="*/ 0 h 243"/>
                <a:gd name="T58" fmla="*/ 1 w 826"/>
                <a:gd name="T59" fmla="*/ 0 h 243"/>
                <a:gd name="T60" fmla="*/ 1 w 826"/>
                <a:gd name="T61" fmla="*/ 0 h 243"/>
                <a:gd name="T62" fmla="*/ 1 w 826"/>
                <a:gd name="T63" fmla="*/ 0 h 243"/>
                <a:gd name="T64" fmla="*/ 1 w 826"/>
                <a:gd name="T65" fmla="*/ 0 h 243"/>
                <a:gd name="T66" fmla="*/ 1 w 826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6"/>
                <a:gd name="T103" fmla="*/ 0 h 243"/>
                <a:gd name="T104" fmla="*/ 826 w 82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6" h="243">
                  <a:moveTo>
                    <a:pt x="476" y="95"/>
                  </a:moveTo>
                  <a:lnTo>
                    <a:pt x="642" y="106"/>
                  </a:lnTo>
                  <a:lnTo>
                    <a:pt x="748" y="159"/>
                  </a:lnTo>
                  <a:lnTo>
                    <a:pt x="826" y="159"/>
                  </a:lnTo>
                  <a:lnTo>
                    <a:pt x="826" y="106"/>
                  </a:lnTo>
                  <a:lnTo>
                    <a:pt x="708" y="83"/>
                  </a:lnTo>
                  <a:lnTo>
                    <a:pt x="583" y="74"/>
                  </a:lnTo>
                  <a:lnTo>
                    <a:pt x="495" y="53"/>
                  </a:lnTo>
                  <a:lnTo>
                    <a:pt x="437" y="64"/>
                  </a:lnTo>
                  <a:lnTo>
                    <a:pt x="380" y="21"/>
                  </a:lnTo>
                  <a:lnTo>
                    <a:pt x="524" y="32"/>
                  </a:lnTo>
                  <a:lnTo>
                    <a:pt x="681" y="53"/>
                  </a:lnTo>
                  <a:lnTo>
                    <a:pt x="757" y="41"/>
                  </a:lnTo>
                  <a:lnTo>
                    <a:pt x="719" y="21"/>
                  </a:lnTo>
                  <a:lnTo>
                    <a:pt x="642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8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5" y="64"/>
                  </a:lnTo>
                  <a:lnTo>
                    <a:pt x="330" y="32"/>
                  </a:lnTo>
                  <a:lnTo>
                    <a:pt x="380" y="53"/>
                  </a:lnTo>
                  <a:lnTo>
                    <a:pt x="408" y="74"/>
                  </a:lnTo>
                  <a:lnTo>
                    <a:pt x="252" y="83"/>
                  </a:lnTo>
                  <a:lnTo>
                    <a:pt x="212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7" y="180"/>
                  </a:lnTo>
                  <a:lnTo>
                    <a:pt x="262" y="116"/>
                  </a:lnTo>
                  <a:lnTo>
                    <a:pt x="359" y="95"/>
                  </a:lnTo>
                  <a:lnTo>
                    <a:pt x="408" y="95"/>
                  </a:lnTo>
                  <a:lnTo>
                    <a:pt x="457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2" name="Freeform 92"/>
            <p:cNvSpPr>
              <a:spLocks noChangeArrowheads="1"/>
            </p:cNvSpPr>
            <p:nvPr/>
          </p:nvSpPr>
          <p:spPr bwMode="auto">
            <a:xfrm>
              <a:off x="3211" y="1576"/>
              <a:ext cx="54" cy="62"/>
            </a:xfrm>
            <a:custGeom>
              <a:avLst/>
              <a:gdLst>
                <a:gd name="T0" fmla="*/ 1 w 106"/>
                <a:gd name="T1" fmla="*/ 0 h 125"/>
                <a:gd name="T2" fmla="*/ 1 w 106"/>
                <a:gd name="T3" fmla="*/ 0 h 125"/>
                <a:gd name="T4" fmla="*/ 0 w 106"/>
                <a:gd name="T5" fmla="*/ 0 h 125"/>
                <a:gd name="T6" fmla="*/ 0 w 106"/>
                <a:gd name="T7" fmla="*/ 0 h 125"/>
                <a:gd name="T8" fmla="*/ 0 w 106"/>
                <a:gd name="T9" fmla="*/ 0 h 125"/>
                <a:gd name="T10" fmla="*/ 0 w 106"/>
                <a:gd name="T11" fmla="*/ 0 h 125"/>
                <a:gd name="T12" fmla="*/ 1 w 106"/>
                <a:gd name="T13" fmla="*/ 0 h 125"/>
                <a:gd name="T14" fmla="*/ 1 w 106"/>
                <a:gd name="T15" fmla="*/ 0 h 125"/>
                <a:gd name="T16" fmla="*/ 1 w 106"/>
                <a:gd name="T17" fmla="*/ 0 h 125"/>
                <a:gd name="T18" fmla="*/ 1 w 106"/>
                <a:gd name="T19" fmla="*/ 0 h 125"/>
                <a:gd name="T20" fmla="*/ 1 w 106"/>
                <a:gd name="T21" fmla="*/ 0 h 125"/>
                <a:gd name="T22" fmla="*/ 1 w 106"/>
                <a:gd name="T23" fmla="*/ 0 h 125"/>
                <a:gd name="T24" fmla="*/ 1 w 106"/>
                <a:gd name="T25" fmla="*/ 0 h 125"/>
                <a:gd name="T26" fmla="*/ 1 w 106"/>
                <a:gd name="T27" fmla="*/ 0 h 125"/>
                <a:gd name="T28" fmla="*/ 1 w 106"/>
                <a:gd name="T29" fmla="*/ 0 h 125"/>
                <a:gd name="T30" fmla="*/ 1 w 106"/>
                <a:gd name="T31" fmla="*/ 0 h 125"/>
                <a:gd name="T32" fmla="*/ 1 w 106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5"/>
                <a:gd name="T53" fmla="*/ 106 w 106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5">
                  <a:moveTo>
                    <a:pt x="49" y="125"/>
                  </a:moveTo>
                  <a:lnTo>
                    <a:pt x="11" y="116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6" y="10"/>
                  </a:lnTo>
                  <a:lnTo>
                    <a:pt x="106" y="32"/>
                  </a:lnTo>
                  <a:lnTo>
                    <a:pt x="97" y="84"/>
                  </a:lnTo>
                  <a:lnTo>
                    <a:pt x="97" y="93"/>
                  </a:lnTo>
                  <a:lnTo>
                    <a:pt x="87" y="93"/>
                  </a:lnTo>
                  <a:lnTo>
                    <a:pt x="87" y="116"/>
                  </a:lnTo>
                  <a:lnTo>
                    <a:pt x="68" y="116"/>
                  </a:lnTo>
                  <a:lnTo>
                    <a:pt x="68" y="125"/>
                  </a:lnTo>
                  <a:lnTo>
                    <a:pt x="57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3" name="Freeform 93"/>
            <p:cNvSpPr>
              <a:spLocks noChangeArrowheads="1"/>
            </p:cNvSpPr>
            <p:nvPr/>
          </p:nvSpPr>
          <p:spPr bwMode="auto">
            <a:xfrm>
              <a:off x="3059" y="1601"/>
              <a:ext cx="199" cy="134"/>
            </a:xfrm>
            <a:custGeom>
              <a:avLst/>
              <a:gdLst>
                <a:gd name="T0" fmla="*/ 0 w 399"/>
                <a:gd name="T1" fmla="*/ 1 h 268"/>
                <a:gd name="T2" fmla="*/ 0 w 399"/>
                <a:gd name="T3" fmla="*/ 1 h 268"/>
                <a:gd name="T4" fmla="*/ 0 w 399"/>
                <a:gd name="T5" fmla="*/ 1 h 268"/>
                <a:gd name="T6" fmla="*/ 0 w 399"/>
                <a:gd name="T7" fmla="*/ 1 h 268"/>
                <a:gd name="T8" fmla="*/ 0 w 399"/>
                <a:gd name="T9" fmla="*/ 1 h 268"/>
                <a:gd name="T10" fmla="*/ 0 w 399"/>
                <a:gd name="T11" fmla="*/ 1 h 268"/>
                <a:gd name="T12" fmla="*/ 0 w 399"/>
                <a:gd name="T13" fmla="*/ 1 h 268"/>
                <a:gd name="T14" fmla="*/ 0 w 399"/>
                <a:gd name="T15" fmla="*/ 1 h 268"/>
                <a:gd name="T16" fmla="*/ 0 w 399"/>
                <a:gd name="T17" fmla="*/ 1 h 268"/>
                <a:gd name="T18" fmla="*/ 0 w 399"/>
                <a:gd name="T19" fmla="*/ 1 h 268"/>
                <a:gd name="T20" fmla="*/ 0 w 399"/>
                <a:gd name="T21" fmla="*/ 1 h 268"/>
                <a:gd name="T22" fmla="*/ 0 w 399"/>
                <a:gd name="T23" fmla="*/ 1 h 268"/>
                <a:gd name="T24" fmla="*/ 0 w 399"/>
                <a:gd name="T25" fmla="*/ 1 h 268"/>
                <a:gd name="T26" fmla="*/ 0 w 399"/>
                <a:gd name="T27" fmla="*/ 1 h 268"/>
                <a:gd name="T28" fmla="*/ 0 w 399"/>
                <a:gd name="T29" fmla="*/ 1 h 268"/>
                <a:gd name="T30" fmla="*/ 0 w 399"/>
                <a:gd name="T31" fmla="*/ 0 h 268"/>
                <a:gd name="T32" fmla="*/ 0 w 399"/>
                <a:gd name="T33" fmla="*/ 0 h 268"/>
                <a:gd name="T34" fmla="*/ 0 w 399"/>
                <a:gd name="T35" fmla="*/ 1 h 268"/>
                <a:gd name="T36" fmla="*/ 0 w 399"/>
                <a:gd name="T37" fmla="*/ 1 h 268"/>
                <a:gd name="T38" fmla="*/ 0 w 399"/>
                <a:gd name="T39" fmla="*/ 1 h 268"/>
                <a:gd name="T40" fmla="*/ 0 w 399"/>
                <a:gd name="T41" fmla="*/ 1 h 268"/>
                <a:gd name="T42" fmla="*/ 0 w 399"/>
                <a:gd name="T43" fmla="*/ 1 h 268"/>
                <a:gd name="T44" fmla="*/ 0 w 399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268"/>
                <a:gd name="T71" fmla="*/ 399 w 399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268">
                  <a:moveTo>
                    <a:pt x="399" y="226"/>
                  </a:moveTo>
                  <a:lnTo>
                    <a:pt x="311" y="226"/>
                  </a:lnTo>
                  <a:lnTo>
                    <a:pt x="254" y="226"/>
                  </a:lnTo>
                  <a:lnTo>
                    <a:pt x="175" y="247"/>
                  </a:lnTo>
                  <a:lnTo>
                    <a:pt x="87" y="268"/>
                  </a:lnTo>
                  <a:lnTo>
                    <a:pt x="49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0" y="192"/>
                  </a:lnTo>
                  <a:lnTo>
                    <a:pt x="87" y="226"/>
                  </a:lnTo>
                  <a:lnTo>
                    <a:pt x="118" y="226"/>
                  </a:lnTo>
                  <a:lnTo>
                    <a:pt x="167" y="226"/>
                  </a:lnTo>
                  <a:lnTo>
                    <a:pt x="194" y="183"/>
                  </a:lnTo>
                  <a:lnTo>
                    <a:pt x="194" y="109"/>
                  </a:lnTo>
                  <a:lnTo>
                    <a:pt x="175" y="33"/>
                  </a:lnTo>
                  <a:lnTo>
                    <a:pt x="194" y="0"/>
                  </a:lnTo>
                  <a:lnTo>
                    <a:pt x="243" y="0"/>
                  </a:lnTo>
                  <a:lnTo>
                    <a:pt x="254" y="10"/>
                  </a:lnTo>
                  <a:lnTo>
                    <a:pt x="262" y="42"/>
                  </a:lnTo>
                  <a:lnTo>
                    <a:pt x="254" y="118"/>
                  </a:lnTo>
                  <a:lnTo>
                    <a:pt x="254" y="173"/>
                  </a:lnTo>
                  <a:lnTo>
                    <a:pt x="262" y="192"/>
                  </a:lnTo>
                  <a:lnTo>
                    <a:pt x="300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4" name="Freeform 94"/>
            <p:cNvSpPr>
              <a:spLocks noChangeArrowheads="1"/>
            </p:cNvSpPr>
            <p:nvPr/>
          </p:nvSpPr>
          <p:spPr bwMode="auto">
            <a:xfrm>
              <a:off x="3314" y="1554"/>
              <a:ext cx="53" cy="62"/>
            </a:xfrm>
            <a:custGeom>
              <a:avLst/>
              <a:gdLst>
                <a:gd name="T0" fmla="*/ 1 w 106"/>
                <a:gd name="T1" fmla="*/ 0 h 125"/>
                <a:gd name="T2" fmla="*/ 1 w 106"/>
                <a:gd name="T3" fmla="*/ 0 h 125"/>
                <a:gd name="T4" fmla="*/ 0 w 106"/>
                <a:gd name="T5" fmla="*/ 0 h 125"/>
                <a:gd name="T6" fmla="*/ 0 w 106"/>
                <a:gd name="T7" fmla="*/ 0 h 125"/>
                <a:gd name="T8" fmla="*/ 0 w 106"/>
                <a:gd name="T9" fmla="*/ 0 h 125"/>
                <a:gd name="T10" fmla="*/ 0 w 106"/>
                <a:gd name="T11" fmla="*/ 0 h 125"/>
                <a:gd name="T12" fmla="*/ 1 w 106"/>
                <a:gd name="T13" fmla="*/ 0 h 125"/>
                <a:gd name="T14" fmla="*/ 1 w 106"/>
                <a:gd name="T15" fmla="*/ 0 h 125"/>
                <a:gd name="T16" fmla="*/ 1 w 106"/>
                <a:gd name="T17" fmla="*/ 0 h 125"/>
                <a:gd name="T18" fmla="*/ 1 w 106"/>
                <a:gd name="T19" fmla="*/ 0 h 125"/>
                <a:gd name="T20" fmla="*/ 1 w 106"/>
                <a:gd name="T21" fmla="*/ 0 h 125"/>
                <a:gd name="T22" fmla="*/ 1 w 106"/>
                <a:gd name="T23" fmla="*/ 0 h 125"/>
                <a:gd name="T24" fmla="*/ 1 w 106"/>
                <a:gd name="T25" fmla="*/ 0 h 125"/>
                <a:gd name="T26" fmla="*/ 1 w 106"/>
                <a:gd name="T27" fmla="*/ 0 h 125"/>
                <a:gd name="T28" fmla="*/ 1 w 106"/>
                <a:gd name="T29" fmla="*/ 0 h 125"/>
                <a:gd name="T30" fmla="*/ 1 w 106"/>
                <a:gd name="T31" fmla="*/ 0 h 125"/>
                <a:gd name="T32" fmla="*/ 1 w 106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5"/>
                <a:gd name="T53" fmla="*/ 106 w 106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5">
                  <a:moveTo>
                    <a:pt x="49" y="125"/>
                  </a:moveTo>
                  <a:lnTo>
                    <a:pt x="11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6" y="9"/>
                  </a:lnTo>
                  <a:lnTo>
                    <a:pt x="106" y="32"/>
                  </a:lnTo>
                  <a:lnTo>
                    <a:pt x="97" y="83"/>
                  </a:lnTo>
                  <a:lnTo>
                    <a:pt x="97" y="94"/>
                  </a:lnTo>
                  <a:lnTo>
                    <a:pt x="87" y="94"/>
                  </a:lnTo>
                  <a:lnTo>
                    <a:pt x="87" y="115"/>
                  </a:lnTo>
                  <a:lnTo>
                    <a:pt x="68" y="115"/>
                  </a:lnTo>
                  <a:lnTo>
                    <a:pt x="68" y="125"/>
                  </a:lnTo>
                  <a:lnTo>
                    <a:pt x="57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5" name="Freeform 95"/>
            <p:cNvSpPr>
              <a:spLocks noChangeArrowheads="1"/>
            </p:cNvSpPr>
            <p:nvPr/>
          </p:nvSpPr>
          <p:spPr bwMode="auto">
            <a:xfrm>
              <a:off x="3080" y="1544"/>
              <a:ext cx="55" cy="64"/>
            </a:xfrm>
            <a:custGeom>
              <a:avLst/>
              <a:gdLst>
                <a:gd name="T0" fmla="*/ 1 w 110"/>
                <a:gd name="T1" fmla="*/ 1 h 127"/>
                <a:gd name="T2" fmla="*/ 1 w 110"/>
                <a:gd name="T3" fmla="*/ 1 h 127"/>
                <a:gd name="T4" fmla="*/ 1 w 110"/>
                <a:gd name="T5" fmla="*/ 1 h 127"/>
                <a:gd name="T6" fmla="*/ 0 w 110"/>
                <a:gd name="T7" fmla="*/ 1 h 127"/>
                <a:gd name="T8" fmla="*/ 0 w 110"/>
                <a:gd name="T9" fmla="*/ 1 h 127"/>
                <a:gd name="T10" fmla="*/ 0 w 110"/>
                <a:gd name="T11" fmla="*/ 1 h 127"/>
                <a:gd name="T12" fmla="*/ 1 w 110"/>
                <a:gd name="T13" fmla="*/ 0 h 127"/>
                <a:gd name="T14" fmla="*/ 1 w 110"/>
                <a:gd name="T15" fmla="*/ 0 h 127"/>
                <a:gd name="T16" fmla="*/ 1 w 110"/>
                <a:gd name="T17" fmla="*/ 1 h 127"/>
                <a:gd name="T18" fmla="*/ 1 w 110"/>
                <a:gd name="T19" fmla="*/ 1 h 127"/>
                <a:gd name="T20" fmla="*/ 1 w 110"/>
                <a:gd name="T21" fmla="*/ 1 h 127"/>
                <a:gd name="T22" fmla="*/ 1 w 110"/>
                <a:gd name="T23" fmla="*/ 1 h 127"/>
                <a:gd name="T24" fmla="*/ 1 w 110"/>
                <a:gd name="T25" fmla="*/ 1 h 127"/>
                <a:gd name="T26" fmla="*/ 1 w 110"/>
                <a:gd name="T27" fmla="*/ 1 h 127"/>
                <a:gd name="T28" fmla="*/ 1 w 110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27"/>
                <a:gd name="T47" fmla="*/ 110 w 110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27">
                  <a:moveTo>
                    <a:pt x="51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51" y="0"/>
                  </a:lnTo>
                  <a:lnTo>
                    <a:pt x="91" y="9"/>
                  </a:lnTo>
                  <a:lnTo>
                    <a:pt x="110" y="32"/>
                  </a:lnTo>
                  <a:lnTo>
                    <a:pt x="110" y="64"/>
                  </a:lnTo>
                  <a:lnTo>
                    <a:pt x="100" y="94"/>
                  </a:lnTo>
                  <a:lnTo>
                    <a:pt x="91" y="117"/>
                  </a:lnTo>
                  <a:lnTo>
                    <a:pt x="70" y="127"/>
                  </a:lnTo>
                  <a:lnTo>
                    <a:pt x="59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6" name="Freeform 96"/>
            <p:cNvSpPr>
              <a:spLocks noChangeArrowheads="1"/>
            </p:cNvSpPr>
            <p:nvPr/>
          </p:nvSpPr>
          <p:spPr bwMode="auto">
            <a:xfrm>
              <a:off x="3415" y="1439"/>
              <a:ext cx="53" cy="64"/>
            </a:xfrm>
            <a:custGeom>
              <a:avLst/>
              <a:gdLst>
                <a:gd name="T0" fmla="*/ 1 w 104"/>
                <a:gd name="T1" fmla="*/ 1 h 127"/>
                <a:gd name="T2" fmla="*/ 1 w 104"/>
                <a:gd name="T3" fmla="*/ 1 h 127"/>
                <a:gd name="T4" fmla="*/ 0 w 104"/>
                <a:gd name="T5" fmla="*/ 1 h 127"/>
                <a:gd name="T6" fmla="*/ 0 w 104"/>
                <a:gd name="T7" fmla="*/ 1 h 127"/>
                <a:gd name="T8" fmla="*/ 0 w 104"/>
                <a:gd name="T9" fmla="*/ 1 h 127"/>
                <a:gd name="T10" fmla="*/ 0 w 104"/>
                <a:gd name="T11" fmla="*/ 0 h 127"/>
                <a:gd name="T12" fmla="*/ 1 w 104"/>
                <a:gd name="T13" fmla="*/ 0 h 127"/>
                <a:gd name="T14" fmla="*/ 1 w 104"/>
                <a:gd name="T15" fmla="*/ 0 h 127"/>
                <a:gd name="T16" fmla="*/ 1 w 104"/>
                <a:gd name="T17" fmla="*/ 1 h 127"/>
                <a:gd name="T18" fmla="*/ 1 w 104"/>
                <a:gd name="T19" fmla="*/ 1 h 127"/>
                <a:gd name="T20" fmla="*/ 1 w 104"/>
                <a:gd name="T21" fmla="*/ 1 h 127"/>
                <a:gd name="T22" fmla="*/ 1 w 104"/>
                <a:gd name="T23" fmla="*/ 1 h 127"/>
                <a:gd name="T24" fmla="*/ 1 w 104"/>
                <a:gd name="T25" fmla="*/ 1 h 127"/>
                <a:gd name="T26" fmla="*/ 1 w 104"/>
                <a:gd name="T27" fmla="*/ 1 h 127"/>
                <a:gd name="T28" fmla="*/ 1 w 104"/>
                <a:gd name="T29" fmla="*/ 1 h 127"/>
                <a:gd name="T30" fmla="*/ 1 w 104"/>
                <a:gd name="T31" fmla="*/ 1 h 127"/>
                <a:gd name="T32" fmla="*/ 1 w 104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7"/>
                <a:gd name="T53" fmla="*/ 104 w 104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7">
                  <a:moveTo>
                    <a:pt x="47" y="127"/>
                  </a:moveTo>
                  <a:lnTo>
                    <a:pt x="9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4" y="9"/>
                  </a:lnTo>
                  <a:lnTo>
                    <a:pt x="104" y="32"/>
                  </a:lnTo>
                  <a:lnTo>
                    <a:pt x="95" y="85"/>
                  </a:lnTo>
                  <a:lnTo>
                    <a:pt x="95" y="95"/>
                  </a:lnTo>
                  <a:lnTo>
                    <a:pt x="85" y="95"/>
                  </a:lnTo>
                  <a:lnTo>
                    <a:pt x="85" y="118"/>
                  </a:lnTo>
                  <a:lnTo>
                    <a:pt x="66" y="118"/>
                  </a:lnTo>
                  <a:lnTo>
                    <a:pt x="66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7" name="Freeform 97"/>
            <p:cNvSpPr>
              <a:spLocks noChangeArrowheads="1"/>
            </p:cNvSpPr>
            <p:nvPr/>
          </p:nvSpPr>
          <p:spPr bwMode="auto">
            <a:xfrm>
              <a:off x="3095" y="1965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1 w 640"/>
                <a:gd name="T31" fmla="*/ 0 h 496"/>
                <a:gd name="T32" fmla="*/ 1 w 640"/>
                <a:gd name="T33" fmla="*/ 0 h 496"/>
                <a:gd name="T34" fmla="*/ 1 w 640"/>
                <a:gd name="T35" fmla="*/ 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0"/>
                <a:gd name="T55" fmla="*/ 0 h 496"/>
                <a:gd name="T56" fmla="*/ 640 w 640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0" h="496">
                  <a:moveTo>
                    <a:pt x="0" y="496"/>
                  </a:moveTo>
                  <a:lnTo>
                    <a:pt x="76" y="475"/>
                  </a:lnTo>
                  <a:lnTo>
                    <a:pt x="137" y="464"/>
                  </a:lnTo>
                  <a:lnTo>
                    <a:pt x="194" y="401"/>
                  </a:lnTo>
                  <a:lnTo>
                    <a:pt x="224" y="380"/>
                  </a:lnTo>
                  <a:lnTo>
                    <a:pt x="243" y="348"/>
                  </a:lnTo>
                  <a:lnTo>
                    <a:pt x="243" y="285"/>
                  </a:lnTo>
                  <a:lnTo>
                    <a:pt x="243" y="221"/>
                  </a:lnTo>
                  <a:lnTo>
                    <a:pt x="272" y="169"/>
                  </a:lnTo>
                  <a:lnTo>
                    <a:pt x="321" y="128"/>
                  </a:lnTo>
                  <a:lnTo>
                    <a:pt x="378" y="107"/>
                  </a:lnTo>
                  <a:lnTo>
                    <a:pt x="456" y="107"/>
                  </a:lnTo>
                  <a:lnTo>
                    <a:pt x="515" y="107"/>
                  </a:lnTo>
                  <a:lnTo>
                    <a:pt x="543" y="107"/>
                  </a:lnTo>
                  <a:lnTo>
                    <a:pt x="564" y="95"/>
                  </a:lnTo>
                  <a:lnTo>
                    <a:pt x="591" y="75"/>
                  </a:lnTo>
                  <a:lnTo>
                    <a:pt x="610" y="42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8" name="Freeform 98"/>
            <p:cNvSpPr>
              <a:spLocks noChangeArrowheads="1"/>
            </p:cNvSpPr>
            <p:nvPr/>
          </p:nvSpPr>
          <p:spPr bwMode="auto">
            <a:xfrm>
              <a:off x="3095" y="1965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0"/>
                <a:gd name="T46" fmla="*/ 0 h 496"/>
                <a:gd name="T47" fmla="*/ 640 w 640"/>
                <a:gd name="T48" fmla="*/ 496 h 4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0" h="496">
                  <a:moveTo>
                    <a:pt x="0" y="496"/>
                  </a:moveTo>
                  <a:lnTo>
                    <a:pt x="69" y="475"/>
                  </a:lnTo>
                  <a:lnTo>
                    <a:pt x="107" y="475"/>
                  </a:lnTo>
                  <a:lnTo>
                    <a:pt x="165" y="431"/>
                  </a:lnTo>
                  <a:lnTo>
                    <a:pt x="224" y="380"/>
                  </a:lnTo>
                  <a:lnTo>
                    <a:pt x="243" y="285"/>
                  </a:lnTo>
                  <a:lnTo>
                    <a:pt x="243" y="234"/>
                  </a:lnTo>
                  <a:lnTo>
                    <a:pt x="253" y="202"/>
                  </a:lnTo>
                  <a:lnTo>
                    <a:pt x="300" y="158"/>
                  </a:lnTo>
                  <a:lnTo>
                    <a:pt x="350" y="116"/>
                  </a:lnTo>
                  <a:lnTo>
                    <a:pt x="418" y="107"/>
                  </a:lnTo>
                  <a:lnTo>
                    <a:pt x="484" y="116"/>
                  </a:lnTo>
                  <a:lnTo>
                    <a:pt x="543" y="107"/>
                  </a:lnTo>
                  <a:lnTo>
                    <a:pt x="591" y="75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29" name="Freeform 99"/>
            <p:cNvSpPr>
              <a:spLocks noChangeArrowheads="1"/>
            </p:cNvSpPr>
            <p:nvPr/>
          </p:nvSpPr>
          <p:spPr bwMode="auto">
            <a:xfrm>
              <a:off x="3115" y="1975"/>
              <a:ext cx="304" cy="226"/>
            </a:xfrm>
            <a:custGeom>
              <a:avLst/>
              <a:gdLst>
                <a:gd name="T0" fmla="*/ 1 w 608"/>
                <a:gd name="T1" fmla="*/ 0 h 452"/>
                <a:gd name="T2" fmla="*/ 1 w 608"/>
                <a:gd name="T3" fmla="*/ 0 h 452"/>
                <a:gd name="T4" fmla="*/ 1 w 608"/>
                <a:gd name="T5" fmla="*/ 1 h 452"/>
                <a:gd name="T6" fmla="*/ 1 w 608"/>
                <a:gd name="T7" fmla="*/ 1 h 452"/>
                <a:gd name="T8" fmla="*/ 1 w 608"/>
                <a:gd name="T9" fmla="*/ 1 h 452"/>
                <a:gd name="T10" fmla="*/ 1 w 608"/>
                <a:gd name="T11" fmla="*/ 1 h 452"/>
                <a:gd name="T12" fmla="*/ 1 w 608"/>
                <a:gd name="T13" fmla="*/ 1 h 452"/>
                <a:gd name="T14" fmla="*/ 1 w 608"/>
                <a:gd name="T15" fmla="*/ 1 h 452"/>
                <a:gd name="T16" fmla="*/ 1 w 608"/>
                <a:gd name="T17" fmla="*/ 1 h 452"/>
                <a:gd name="T18" fmla="*/ 1 w 608"/>
                <a:gd name="T19" fmla="*/ 1 h 452"/>
                <a:gd name="T20" fmla="*/ 1 w 608"/>
                <a:gd name="T21" fmla="*/ 1 h 452"/>
                <a:gd name="T22" fmla="*/ 1 w 608"/>
                <a:gd name="T23" fmla="*/ 1 h 452"/>
                <a:gd name="T24" fmla="*/ 1 w 608"/>
                <a:gd name="T25" fmla="*/ 1 h 452"/>
                <a:gd name="T26" fmla="*/ 1 w 608"/>
                <a:gd name="T27" fmla="*/ 1 h 452"/>
                <a:gd name="T28" fmla="*/ 1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20" y="0"/>
                  </a:lnTo>
                  <a:lnTo>
                    <a:pt x="473" y="23"/>
                  </a:lnTo>
                  <a:lnTo>
                    <a:pt x="416" y="74"/>
                  </a:lnTo>
                  <a:lnTo>
                    <a:pt x="385" y="126"/>
                  </a:lnTo>
                  <a:lnTo>
                    <a:pt x="385" y="241"/>
                  </a:lnTo>
                  <a:lnTo>
                    <a:pt x="338" y="285"/>
                  </a:lnTo>
                  <a:lnTo>
                    <a:pt x="290" y="336"/>
                  </a:lnTo>
                  <a:lnTo>
                    <a:pt x="232" y="346"/>
                  </a:lnTo>
                  <a:lnTo>
                    <a:pt x="163" y="359"/>
                  </a:lnTo>
                  <a:lnTo>
                    <a:pt x="106" y="359"/>
                  </a:lnTo>
                  <a:lnTo>
                    <a:pt x="87" y="369"/>
                  </a:lnTo>
                  <a:lnTo>
                    <a:pt x="57" y="369"/>
                  </a:lnTo>
                  <a:lnTo>
                    <a:pt x="38" y="388"/>
                  </a:lnTo>
                  <a:lnTo>
                    <a:pt x="11" y="410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30" name="Freeform 100"/>
            <p:cNvSpPr>
              <a:spLocks noChangeArrowheads="1"/>
            </p:cNvSpPr>
            <p:nvPr/>
          </p:nvSpPr>
          <p:spPr bwMode="auto">
            <a:xfrm>
              <a:off x="3115" y="1975"/>
              <a:ext cx="304" cy="226"/>
            </a:xfrm>
            <a:custGeom>
              <a:avLst/>
              <a:gdLst>
                <a:gd name="T0" fmla="*/ 1 w 608"/>
                <a:gd name="T1" fmla="*/ 0 h 452"/>
                <a:gd name="T2" fmla="*/ 1 w 608"/>
                <a:gd name="T3" fmla="*/ 0 h 452"/>
                <a:gd name="T4" fmla="*/ 1 w 608"/>
                <a:gd name="T5" fmla="*/ 1 h 452"/>
                <a:gd name="T6" fmla="*/ 1 w 608"/>
                <a:gd name="T7" fmla="*/ 1 h 452"/>
                <a:gd name="T8" fmla="*/ 1 w 608"/>
                <a:gd name="T9" fmla="*/ 1 h 452"/>
                <a:gd name="T10" fmla="*/ 1 w 608"/>
                <a:gd name="T11" fmla="*/ 1 h 452"/>
                <a:gd name="T12" fmla="*/ 1 w 608"/>
                <a:gd name="T13" fmla="*/ 1 h 452"/>
                <a:gd name="T14" fmla="*/ 1 w 608"/>
                <a:gd name="T15" fmla="*/ 1 h 452"/>
                <a:gd name="T16" fmla="*/ 1 w 608"/>
                <a:gd name="T17" fmla="*/ 1 h 452"/>
                <a:gd name="T18" fmla="*/ 1 w 608"/>
                <a:gd name="T19" fmla="*/ 1 h 452"/>
                <a:gd name="T20" fmla="*/ 1 w 608"/>
                <a:gd name="T21" fmla="*/ 1 h 452"/>
                <a:gd name="T22" fmla="*/ 1 w 608"/>
                <a:gd name="T23" fmla="*/ 1 h 452"/>
                <a:gd name="T24" fmla="*/ 1 w 608"/>
                <a:gd name="T25" fmla="*/ 1 h 452"/>
                <a:gd name="T26" fmla="*/ 1 w 608"/>
                <a:gd name="T27" fmla="*/ 1 h 452"/>
                <a:gd name="T28" fmla="*/ 1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39" y="0"/>
                  </a:lnTo>
                  <a:lnTo>
                    <a:pt x="501" y="23"/>
                  </a:lnTo>
                  <a:lnTo>
                    <a:pt x="444" y="52"/>
                  </a:lnTo>
                  <a:lnTo>
                    <a:pt x="395" y="107"/>
                  </a:lnTo>
                  <a:lnTo>
                    <a:pt x="385" y="137"/>
                  </a:lnTo>
                  <a:lnTo>
                    <a:pt x="385" y="190"/>
                  </a:lnTo>
                  <a:lnTo>
                    <a:pt x="376" y="232"/>
                  </a:lnTo>
                  <a:lnTo>
                    <a:pt x="366" y="274"/>
                  </a:lnTo>
                  <a:lnTo>
                    <a:pt x="317" y="315"/>
                  </a:lnTo>
                  <a:lnTo>
                    <a:pt x="271" y="346"/>
                  </a:lnTo>
                  <a:lnTo>
                    <a:pt x="203" y="359"/>
                  </a:lnTo>
                  <a:lnTo>
                    <a:pt x="135" y="359"/>
                  </a:lnTo>
                  <a:lnTo>
                    <a:pt x="87" y="369"/>
                  </a:lnTo>
                  <a:lnTo>
                    <a:pt x="38" y="388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731" name="Line 101"/>
            <p:cNvSpPr>
              <a:spLocks noChangeShapeType="1"/>
            </p:cNvSpPr>
            <p:nvPr/>
          </p:nvSpPr>
          <p:spPr bwMode="auto">
            <a:xfrm>
              <a:off x="3394" y="1972"/>
              <a:ext cx="4" cy="1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2" name="Line 102"/>
            <p:cNvSpPr>
              <a:spLocks noChangeShapeType="1"/>
            </p:cNvSpPr>
            <p:nvPr/>
          </p:nvSpPr>
          <p:spPr bwMode="auto">
            <a:xfrm>
              <a:off x="3383" y="1978"/>
              <a:ext cx="1" cy="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3" name="Line 103"/>
            <p:cNvSpPr>
              <a:spLocks noChangeShapeType="1"/>
            </p:cNvSpPr>
            <p:nvPr/>
          </p:nvSpPr>
          <p:spPr bwMode="auto">
            <a:xfrm>
              <a:off x="3369" y="1984"/>
              <a:ext cx="1" cy="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4" name="Line 104"/>
            <p:cNvSpPr>
              <a:spLocks noChangeShapeType="1"/>
            </p:cNvSpPr>
            <p:nvPr/>
          </p:nvSpPr>
          <p:spPr bwMode="auto">
            <a:xfrm>
              <a:off x="3355" y="1995"/>
              <a:ext cx="1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5" name="Line 105"/>
            <p:cNvSpPr>
              <a:spLocks noChangeShapeType="1"/>
            </p:cNvSpPr>
            <p:nvPr/>
          </p:nvSpPr>
          <p:spPr bwMode="auto">
            <a:xfrm>
              <a:off x="3341" y="2006"/>
              <a:ext cx="3" cy="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6" name="Line 106"/>
            <p:cNvSpPr>
              <a:spLocks noChangeShapeType="1"/>
            </p:cNvSpPr>
            <p:nvPr/>
          </p:nvSpPr>
          <p:spPr bwMode="auto">
            <a:xfrm>
              <a:off x="3288" y="2015"/>
              <a:ext cx="13" cy="2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7" name="Line 107"/>
            <p:cNvSpPr>
              <a:spLocks noChangeShapeType="1"/>
            </p:cNvSpPr>
            <p:nvPr/>
          </p:nvSpPr>
          <p:spPr bwMode="auto">
            <a:xfrm>
              <a:off x="3264" y="2032"/>
              <a:ext cx="37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8" name="Line 108"/>
            <p:cNvSpPr>
              <a:spLocks noChangeShapeType="1"/>
            </p:cNvSpPr>
            <p:nvPr/>
          </p:nvSpPr>
          <p:spPr bwMode="auto">
            <a:xfrm>
              <a:off x="3240" y="2051"/>
              <a:ext cx="46" cy="6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39" name="Line 109"/>
            <p:cNvSpPr>
              <a:spLocks noChangeShapeType="1"/>
            </p:cNvSpPr>
            <p:nvPr/>
          </p:nvSpPr>
          <p:spPr bwMode="auto">
            <a:xfrm>
              <a:off x="3219" y="2080"/>
              <a:ext cx="33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0" name="Line 110"/>
            <p:cNvSpPr>
              <a:spLocks noChangeShapeType="1"/>
            </p:cNvSpPr>
            <p:nvPr/>
          </p:nvSpPr>
          <p:spPr bwMode="auto">
            <a:xfrm>
              <a:off x="3210" y="2121"/>
              <a:ext cx="22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1" name="Line 111"/>
            <p:cNvSpPr>
              <a:spLocks noChangeShapeType="1"/>
            </p:cNvSpPr>
            <p:nvPr/>
          </p:nvSpPr>
          <p:spPr bwMode="auto">
            <a:xfrm>
              <a:off x="3182" y="2153"/>
              <a:ext cx="3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2" name="Line 112"/>
            <p:cNvSpPr>
              <a:spLocks noChangeShapeType="1"/>
            </p:cNvSpPr>
            <p:nvPr/>
          </p:nvSpPr>
          <p:spPr bwMode="auto">
            <a:xfrm>
              <a:off x="3168" y="2153"/>
              <a:ext cx="7" cy="2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3" name="Line 113"/>
            <p:cNvSpPr>
              <a:spLocks noChangeShapeType="1"/>
            </p:cNvSpPr>
            <p:nvPr/>
          </p:nvSpPr>
          <p:spPr bwMode="auto">
            <a:xfrm>
              <a:off x="3152" y="2162"/>
              <a:ext cx="4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4" name="Line 114"/>
            <p:cNvSpPr>
              <a:spLocks noChangeShapeType="1"/>
            </p:cNvSpPr>
            <p:nvPr/>
          </p:nvSpPr>
          <p:spPr bwMode="auto">
            <a:xfrm>
              <a:off x="3133" y="2174"/>
              <a:ext cx="8" cy="1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5" name="Line 115"/>
            <p:cNvSpPr>
              <a:spLocks noChangeShapeType="1"/>
            </p:cNvSpPr>
            <p:nvPr/>
          </p:nvSpPr>
          <p:spPr bwMode="auto">
            <a:xfrm>
              <a:off x="3124" y="2190"/>
              <a:ext cx="2" cy="1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46" name="Freeform 116"/>
            <p:cNvSpPr>
              <a:spLocks noChangeArrowheads="1"/>
            </p:cNvSpPr>
            <p:nvPr/>
          </p:nvSpPr>
          <p:spPr bwMode="auto">
            <a:xfrm>
              <a:off x="3193" y="1911"/>
              <a:ext cx="53" cy="117"/>
            </a:xfrm>
            <a:custGeom>
              <a:avLst/>
              <a:gdLst>
                <a:gd name="T0" fmla="*/ 0 w 104"/>
                <a:gd name="T1" fmla="*/ 0 h 236"/>
                <a:gd name="T2" fmla="*/ 0 w 104"/>
                <a:gd name="T3" fmla="*/ 0 h 236"/>
                <a:gd name="T4" fmla="*/ 1 w 104"/>
                <a:gd name="T5" fmla="*/ 0 h 236"/>
                <a:gd name="T6" fmla="*/ 1 w 104"/>
                <a:gd name="T7" fmla="*/ 0 h 236"/>
                <a:gd name="T8" fmla="*/ 1 w 104"/>
                <a:gd name="T9" fmla="*/ 0 h 236"/>
                <a:gd name="T10" fmla="*/ 0 w 104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236"/>
                <a:gd name="T20" fmla="*/ 104 w 104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236">
                  <a:moveTo>
                    <a:pt x="0" y="0"/>
                  </a:moveTo>
                  <a:lnTo>
                    <a:pt x="0" y="0"/>
                  </a:lnTo>
                  <a:lnTo>
                    <a:pt x="47" y="236"/>
                  </a:lnTo>
                  <a:lnTo>
                    <a:pt x="57" y="141"/>
                  </a:lnTo>
                  <a:lnTo>
                    <a:pt x="104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747" name="Group 117"/>
            <p:cNvGrpSpPr>
              <a:grpSpLocks/>
            </p:cNvGrpSpPr>
            <p:nvPr/>
          </p:nvGrpSpPr>
          <p:grpSpPr bwMode="auto">
            <a:xfrm>
              <a:off x="3193" y="1911"/>
              <a:ext cx="52" cy="116"/>
              <a:chOff x="3193" y="1911"/>
              <a:chExt cx="52" cy="116"/>
            </a:xfrm>
          </p:grpSpPr>
          <p:sp>
            <p:nvSpPr>
              <p:cNvPr id="66751" name="Freeform 118"/>
              <p:cNvSpPr>
                <a:spLocks noChangeArrowheads="1"/>
              </p:cNvSpPr>
              <p:nvPr/>
            </p:nvSpPr>
            <p:spPr bwMode="auto">
              <a:xfrm>
                <a:off x="3193" y="1911"/>
                <a:ext cx="53" cy="117"/>
              </a:xfrm>
              <a:custGeom>
                <a:avLst/>
                <a:gdLst>
                  <a:gd name="T0" fmla="*/ 0 w 104"/>
                  <a:gd name="T1" fmla="*/ 0 h 236"/>
                  <a:gd name="T2" fmla="*/ 1 w 104"/>
                  <a:gd name="T3" fmla="*/ 0 h 236"/>
                  <a:gd name="T4" fmla="*/ 1 w 104"/>
                  <a:gd name="T5" fmla="*/ 0 h 236"/>
                  <a:gd name="T6" fmla="*/ 1 w 104"/>
                  <a:gd name="T7" fmla="*/ 0 h 236"/>
                  <a:gd name="T8" fmla="*/ 0 w 104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236"/>
                  <a:gd name="T17" fmla="*/ 104 w 104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236">
                    <a:moveTo>
                      <a:pt x="0" y="0"/>
                    </a:moveTo>
                    <a:lnTo>
                      <a:pt x="47" y="236"/>
                    </a:lnTo>
                    <a:lnTo>
                      <a:pt x="57" y="141"/>
                    </a:lnTo>
                    <a:lnTo>
                      <a:pt x="104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52" name="Freeform 119"/>
              <p:cNvSpPr>
                <a:spLocks noChangeArrowheads="1"/>
              </p:cNvSpPr>
              <p:nvPr/>
            </p:nvSpPr>
            <p:spPr bwMode="auto">
              <a:xfrm>
                <a:off x="3193" y="1911"/>
                <a:ext cx="53" cy="117"/>
              </a:xfrm>
              <a:custGeom>
                <a:avLst/>
                <a:gdLst>
                  <a:gd name="T0" fmla="*/ 0 w 104"/>
                  <a:gd name="T1" fmla="*/ 0 h 236"/>
                  <a:gd name="T2" fmla="*/ 1 w 104"/>
                  <a:gd name="T3" fmla="*/ 0 h 236"/>
                  <a:gd name="T4" fmla="*/ 1 w 104"/>
                  <a:gd name="T5" fmla="*/ 0 h 236"/>
                  <a:gd name="T6" fmla="*/ 1 w 104"/>
                  <a:gd name="T7" fmla="*/ 0 h 236"/>
                  <a:gd name="T8" fmla="*/ 0 w 104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236"/>
                  <a:gd name="T17" fmla="*/ 104 w 104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236">
                    <a:moveTo>
                      <a:pt x="0" y="0"/>
                    </a:moveTo>
                    <a:lnTo>
                      <a:pt x="47" y="236"/>
                    </a:lnTo>
                    <a:lnTo>
                      <a:pt x="57" y="141"/>
                    </a:lnTo>
                    <a:lnTo>
                      <a:pt x="104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48" name="Rectangle 120"/>
            <p:cNvSpPr>
              <a:spLocks noChangeArrowheads="1"/>
            </p:cNvSpPr>
            <p:nvPr/>
          </p:nvSpPr>
          <p:spPr bwMode="auto">
            <a:xfrm>
              <a:off x="3118" y="2361"/>
              <a:ext cx="276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66749" name="Rectangle 121"/>
            <p:cNvSpPr>
              <a:spLocks noChangeArrowheads="1"/>
            </p:cNvSpPr>
            <p:nvPr/>
          </p:nvSpPr>
          <p:spPr bwMode="auto">
            <a:xfrm>
              <a:off x="2922" y="3080"/>
              <a:ext cx="665" cy="6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>
                  <a:solidFill>
                    <a:srgbClr val="000000"/>
                  </a:solidFill>
                </a:rPr>
                <a:t>G551D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>
                  <a:solidFill>
                    <a:srgbClr val="000000"/>
                  </a:solidFill>
                </a:rPr>
                <a:t>G1224E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>
                  <a:solidFill>
                    <a:srgbClr val="000000"/>
                  </a:solidFill>
                </a:rPr>
                <a:t> S1255P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6750" name="Rectangle 122"/>
            <p:cNvSpPr>
              <a:spLocks noChangeArrowheads="1"/>
            </p:cNvSpPr>
            <p:nvPr/>
          </p:nvSpPr>
          <p:spPr bwMode="auto">
            <a:xfrm>
              <a:off x="2779" y="2652"/>
              <a:ext cx="961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Нарушение 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регуляции</a:t>
              </a:r>
            </a:p>
          </p:txBody>
        </p:sp>
      </p:grpSp>
      <p:grpSp>
        <p:nvGrpSpPr>
          <p:cNvPr id="123003" name="Group 123"/>
          <p:cNvGrpSpPr>
            <a:grpSpLocks/>
          </p:cNvGrpSpPr>
          <p:nvPr/>
        </p:nvGrpSpPr>
        <p:grpSpPr bwMode="auto">
          <a:xfrm>
            <a:off x="2982913" y="1674813"/>
            <a:ext cx="1506537" cy="4492625"/>
            <a:chOff x="1879" y="1055"/>
            <a:chExt cx="949" cy="2830"/>
          </a:xfrm>
        </p:grpSpPr>
        <p:grpSp>
          <p:nvGrpSpPr>
            <p:cNvPr id="66679" name="Group 124"/>
            <p:cNvGrpSpPr>
              <a:grpSpLocks/>
            </p:cNvGrpSpPr>
            <p:nvPr/>
          </p:nvGrpSpPr>
          <p:grpSpPr bwMode="auto">
            <a:xfrm>
              <a:off x="1992" y="1055"/>
              <a:ext cx="746" cy="1324"/>
              <a:chOff x="1992" y="1055"/>
              <a:chExt cx="746" cy="1324"/>
            </a:xfrm>
          </p:grpSpPr>
          <p:sp>
            <p:nvSpPr>
              <p:cNvPr id="66716" name="Freeform 125"/>
              <p:cNvSpPr>
                <a:spLocks noChangeArrowheads="1"/>
              </p:cNvSpPr>
              <p:nvPr/>
            </p:nvSpPr>
            <p:spPr bwMode="auto">
              <a:xfrm>
                <a:off x="1992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17" name="Freeform 126"/>
              <p:cNvSpPr>
                <a:spLocks noChangeArrowheads="1"/>
              </p:cNvSpPr>
              <p:nvPr/>
            </p:nvSpPr>
            <p:spPr bwMode="auto">
              <a:xfrm>
                <a:off x="1992" y="1055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2" y="32"/>
                    </a:lnTo>
                    <a:lnTo>
                      <a:pt x="262" y="51"/>
                    </a:lnTo>
                    <a:lnTo>
                      <a:pt x="252" y="74"/>
                    </a:lnTo>
                    <a:lnTo>
                      <a:pt x="252" y="127"/>
                    </a:lnTo>
                    <a:lnTo>
                      <a:pt x="243" y="243"/>
                    </a:lnTo>
                    <a:lnTo>
                      <a:pt x="252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4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7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5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5" y="463"/>
                    </a:lnTo>
                    <a:lnTo>
                      <a:pt x="814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4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680" name="Group 127"/>
            <p:cNvGrpSpPr>
              <a:grpSpLocks/>
            </p:cNvGrpSpPr>
            <p:nvPr/>
          </p:nvGrpSpPr>
          <p:grpSpPr bwMode="auto">
            <a:xfrm>
              <a:off x="2152" y="1885"/>
              <a:ext cx="400" cy="394"/>
              <a:chOff x="2152" y="1885"/>
              <a:chExt cx="400" cy="394"/>
            </a:xfrm>
          </p:grpSpPr>
          <p:sp>
            <p:nvSpPr>
              <p:cNvPr id="66714" name="Freeform 128"/>
              <p:cNvSpPr>
                <a:spLocks noChangeArrowheads="1"/>
              </p:cNvSpPr>
              <p:nvPr/>
            </p:nvSpPr>
            <p:spPr bwMode="auto">
              <a:xfrm>
                <a:off x="2152" y="1885"/>
                <a:ext cx="401" cy="395"/>
              </a:xfrm>
              <a:custGeom>
                <a:avLst/>
                <a:gdLst>
                  <a:gd name="T0" fmla="*/ 0 w 803"/>
                  <a:gd name="T1" fmla="*/ 1 h 790"/>
                  <a:gd name="T2" fmla="*/ 0 w 803"/>
                  <a:gd name="T3" fmla="*/ 1 h 790"/>
                  <a:gd name="T4" fmla="*/ 0 w 803"/>
                  <a:gd name="T5" fmla="*/ 1 h 790"/>
                  <a:gd name="T6" fmla="*/ 0 w 803"/>
                  <a:gd name="T7" fmla="*/ 1 h 790"/>
                  <a:gd name="T8" fmla="*/ 0 w 803"/>
                  <a:gd name="T9" fmla="*/ 1 h 790"/>
                  <a:gd name="T10" fmla="*/ 0 w 803"/>
                  <a:gd name="T11" fmla="*/ 1 h 790"/>
                  <a:gd name="T12" fmla="*/ 0 w 803"/>
                  <a:gd name="T13" fmla="*/ 1 h 790"/>
                  <a:gd name="T14" fmla="*/ 0 w 803"/>
                  <a:gd name="T15" fmla="*/ 1 h 790"/>
                  <a:gd name="T16" fmla="*/ 0 w 803"/>
                  <a:gd name="T17" fmla="*/ 1 h 790"/>
                  <a:gd name="T18" fmla="*/ 0 w 803"/>
                  <a:gd name="T19" fmla="*/ 1 h 790"/>
                  <a:gd name="T20" fmla="*/ 0 w 803"/>
                  <a:gd name="T21" fmla="*/ 0 h 790"/>
                  <a:gd name="T22" fmla="*/ 0 w 803"/>
                  <a:gd name="T23" fmla="*/ 0 h 790"/>
                  <a:gd name="T24" fmla="*/ 0 w 803"/>
                  <a:gd name="T25" fmla="*/ 1 h 790"/>
                  <a:gd name="T26" fmla="*/ 0 w 803"/>
                  <a:gd name="T27" fmla="*/ 1 h 790"/>
                  <a:gd name="T28" fmla="*/ 0 w 803"/>
                  <a:gd name="T29" fmla="*/ 1 h 790"/>
                  <a:gd name="T30" fmla="*/ 0 w 803"/>
                  <a:gd name="T31" fmla="*/ 1 h 790"/>
                  <a:gd name="T32" fmla="*/ 0 w 803"/>
                  <a:gd name="T33" fmla="*/ 1 h 790"/>
                  <a:gd name="T34" fmla="*/ 0 w 803"/>
                  <a:gd name="T35" fmla="*/ 1 h 790"/>
                  <a:gd name="T36" fmla="*/ 0 w 803"/>
                  <a:gd name="T37" fmla="*/ 1 h 790"/>
                  <a:gd name="T38" fmla="*/ 0 w 803"/>
                  <a:gd name="T39" fmla="*/ 1 h 790"/>
                  <a:gd name="T40" fmla="*/ 0 w 803"/>
                  <a:gd name="T41" fmla="*/ 1 h 790"/>
                  <a:gd name="T42" fmla="*/ 0 w 803"/>
                  <a:gd name="T43" fmla="*/ 1 h 790"/>
                  <a:gd name="T44" fmla="*/ 0 w 803"/>
                  <a:gd name="T45" fmla="*/ 1 h 790"/>
                  <a:gd name="T46" fmla="*/ 0 w 803"/>
                  <a:gd name="T47" fmla="*/ 1 h 7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3"/>
                  <a:gd name="T73" fmla="*/ 0 h 790"/>
                  <a:gd name="T74" fmla="*/ 803 w 803"/>
                  <a:gd name="T75" fmla="*/ 790 h 7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3" h="790">
                    <a:moveTo>
                      <a:pt x="397" y="769"/>
                    </a:moveTo>
                    <a:lnTo>
                      <a:pt x="163" y="757"/>
                    </a:lnTo>
                    <a:lnTo>
                      <a:pt x="118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4" y="0"/>
                    </a:lnTo>
                    <a:lnTo>
                      <a:pt x="784" y="137"/>
                    </a:lnTo>
                    <a:lnTo>
                      <a:pt x="793" y="211"/>
                    </a:lnTo>
                    <a:lnTo>
                      <a:pt x="793" y="275"/>
                    </a:lnTo>
                    <a:lnTo>
                      <a:pt x="803" y="389"/>
                    </a:lnTo>
                    <a:lnTo>
                      <a:pt x="803" y="505"/>
                    </a:lnTo>
                    <a:lnTo>
                      <a:pt x="746" y="642"/>
                    </a:lnTo>
                    <a:lnTo>
                      <a:pt x="666" y="706"/>
                    </a:lnTo>
                    <a:lnTo>
                      <a:pt x="600" y="748"/>
                    </a:lnTo>
                    <a:lnTo>
                      <a:pt x="522" y="780"/>
                    </a:lnTo>
                    <a:lnTo>
                      <a:pt x="454" y="790"/>
                    </a:lnTo>
                    <a:lnTo>
                      <a:pt x="406" y="790"/>
                    </a:lnTo>
                    <a:lnTo>
                      <a:pt x="397" y="769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15" name="Freeform 129"/>
              <p:cNvSpPr>
                <a:spLocks noChangeArrowheads="1"/>
              </p:cNvSpPr>
              <p:nvPr/>
            </p:nvSpPr>
            <p:spPr bwMode="auto">
              <a:xfrm>
                <a:off x="2152" y="1885"/>
                <a:ext cx="401" cy="395"/>
              </a:xfrm>
              <a:custGeom>
                <a:avLst/>
                <a:gdLst>
                  <a:gd name="T0" fmla="*/ 0 w 803"/>
                  <a:gd name="T1" fmla="*/ 1 h 790"/>
                  <a:gd name="T2" fmla="*/ 0 w 803"/>
                  <a:gd name="T3" fmla="*/ 1 h 790"/>
                  <a:gd name="T4" fmla="*/ 0 w 803"/>
                  <a:gd name="T5" fmla="*/ 1 h 790"/>
                  <a:gd name="T6" fmla="*/ 0 w 803"/>
                  <a:gd name="T7" fmla="*/ 1 h 790"/>
                  <a:gd name="T8" fmla="*/ 0 w 803"/>
                  <a:gd name="T9" fmla="*/ 1 h 790"/>
                  <a:gd name="T10" fmla="*/ 0 w 803"/>
                  <a:gd name="T11" fmla="*/ 1 h 790"/>
                  <a:gd name="T12" fmla="*/ 0 w 803"/>
                  <a:gd name="T13" fmla="*/ 1 h 790"/>
                  <a:gd name="T14" fmla="*/ 0 w 803"/>
                  <a:gd name="T15" fmla="*/ 1 h 790"/>
                  <a:gd name="T16" fmla="*/ 0 w 803"/>
                  <a:gd name="T17" fmla="*/ 1 h 790"/>
                  <a:gd name="T18" fmla="*/ 0 w 803"/>
                  <a:gd name="T19" fmla="*/ 1 h 790"/>
                  <a:gd name="T20" fmla="*/ 0 w 803"/>
                  <a:gd name="T21" fmla="*/ 0 h 790"/>
                  <a:gd name="T22" fmla="*/ 0 w 803"/>
                  <a:gd name="T23" fmla="*/ 0 h 790"/>
                  <a:gd name="T24" fmla="*/ 0 w 803"/>
                  <a:gd name="T25" fmla="*/ 1 h 790"/>
                  <a:gd name="T26" fmla="*/ 0 w 803"/>
                  <a:gd name="T27" fmla="*/ 1 h 790"/>
                  <a:gd name="T28" fmla="*/ 0 w 803"/>
                  <a:gd name="T29" fmla="*/ 1 h 790"/>
                  <a:gd name="T30" fmla="*/ 0 w 803"/>
                  <a:gd name="T31" fmla="*/ 1 h 790"/>
                  <a:gd name="T32" fmla="*/ 0 w 803"/>
                  <a:gd name="T33" fmla="*/ 1 h 790"/>
                  <a:gd name="T34" fmla="*/ 0 w 803"/>
                  <a:gd name="T35" fmla="*/ 1 h 790"/>
                  <a:gd name="T36" fmla="*/ 0 w 803"/>
                  <a:gd name="T37" fmla="*/ 1 h 790"/>
                  <a:gd name="T38" fmla="*/ 0 w 803"/>
                  <a:gd name="T39" fmla="*/ 1 h 790"/>
                  <a:gd name="T40" fmla="*/ 0 w 803"/>
                  <a:gd name="T41" fmla="*/ 1 h 790"/>
                  <a:gd name="T42" fmla="*/ 0 w 803"/>
                  <a:gd name="T43" fmla="*/ 1 h 790"/>
                  <a:gd name="T44" fmla="*/ 0 w 803"/>
                  <a:gd name="T45" fmla="*/ 1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3"/>
                  <a:gd name="T70" fmla="*/ 0 h 790"/>
                  <a:gd name="T71" fmla="*/ 803 w 803"/>
                  <a:gd name="T72" fmla="*/ 790 h 7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3" h="790">
                    <a:moveTo>
                      <a:pt x="397" y="769"/>
                    </a:moveTo>
                    <a:lnTo>
                      <a:pt x="163" y="757"/>
                    </a:lnTo>
                    <a:lnTo>
                      <a:pt x="118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4" y="0"/>
                    </a:lnTo>
                    <a:lnTo>
                      <a:pt x="784" y="137"/>
                    </a:lnTo>
                    <a:lnTo>
                      <a:pt x="793" y="211"/>
                    </a:lnTo>
                    <a:lnTo>
                      <a:pt x="793" y="275"/>
                    </a:lnTo>
                    <a:lnTo>
                      <a:pt x="803" y="389"/>
                    </a:lnTo>
                    <a:lnTo>
                      <a:pt x="803" y="505"/>
                    </a:lnTo>
                    <a:lnTo>
                      <a:pt x="746" y="642"/>
                    </a:lnTo>
                    <a:lnTo>
                      <a:pt x="666" y="706"/>
                    </a:lnTo>
                    <a:lnTo>
                      <a:pt x="600" y="748"/>
                    </a:lnTo>
                    <a:lnTo>
                      <a:pt x="522" y="780"/>
                    </a:lnTo>
                    <a:lnTo>
                      <a:pt x="454" y="790"/>
                    </a:lnTo>
                    <a:lnTo>
                      <a:pt x="406" y="79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681" name="Freeform 130"/>
            <p:cNvSpPr>
              <a:spLocks noChangeArrowheads="1"/>
            </p:cNvSpPr>
            <p:nvPr/>
          </p:nvSpPr>
          <p:spPr bwMode="auto">
            <a:xfrm>
              <a:off x="2086" y="1737"/>
              <a:ext cx="377" cy="126"/>
            </a:xfrm>
            <a:custGeom>
              <a:avLst/>
              <a:gdLst>
                <a:gd name="T0" fmla="*/ 1 w 754"/>
                <a:gd name="T1" fmla="*/ 1 h 252"/>
                <a:gd name="T2" fmla="*/ 1 w 754"/>
                <a:gd name="T3" fmla="*/ 1 h 252"/>
                <a:gd name="T4" fmla="*/ 1 w 754"/>
                <a:gd name="T5" fmla="*/ 1 h 252"/>
                <a:gd name="T6" fmla="*/ 1 w 754"/>
                <a:gd name="T7" fmla="*/ 1 h 252"/>
                <a:gd name="T8" fmla="*/ 0 w 754"/>
                <a:gd name="T9" fmla="*/ 1 h 252"/>
                <a:gd name="T10" fmla="*/ 1 w 754"/>
                <a:gd name="T11" fmla="*/ 1 h 252"/>
                <a:gd name="T12" fmla="*/ 1 w 754"/>
                <a:gd name="T13" fmla="*/ 1 h 252"/>
                <a:gd name="T14" fmla="*/ 1 w 754"/>
                <a:gd name="T15" fmla="*/ 1 h 252"/>
                <a:gd name="T16" fmla="*/ 1 w 754"/>
                <a:gd name="T17" fmla="*/ 1 h 252"/>
                <a:gd name="T18" fmla="*/ 1 w 754"/>
                <a:gd name="T19" fmla="*/ 1 h 252"/>
                <a:gd name="T20" fmla="*/ 1 w 754"/>
                <a:gd name="T21" fmla="*/ 1 h 252"/>
                <a:gd name="T22" fmla="*/ 1 w 754"/>
                <a:gd name="T23" fmla="*/ 1 h 252"/>
                <a:gd name="T24" fmla="*/ 1 w 754"/>
                <a:gd name="T25" fmla="*/ 1 h 252"/>
                <a:gd name="T26" fmla="*/ 1 w 754"/>
                <a:gd name="T27" fmla="*/ 1 h 252"/>
                <a:gd name="T28" fmla="*/ 1 w 754"/>
                <a:gd name="T29" fmla="*/ 1 h 252"/>
                <a:gd name="T30" fmla="*/ 1 w 754"/>
                <a:gd name="T31" fmla="*/ 1 h 252"/>
                <a:gd name="T32" fmla="*/ 1 w 754"/>
                <a:gd name="T33" fmla="*/ 0 h 252"/>
                <a:gd name="T34" fmla="*/ 1 w 754"/>
                <a:gd name="T35" fmla="*/ 1 h 252"/>
                <a:gd name="T36" fmla="*/ 1 w 754"/>
                <a:gd name="T37" fmla="*/ 1 h 252"/>
                <a:gd name="T38" fmla="*/ 1 w 754"/>
                <a:gd name="T39" fmla="*/ 1 h 252"/>
                <a:gd name="T40" fmla="*/ 1 w 754"/>
                <a:gd name="T41" fmla="*/ 1 h 252"/>
                <a:gd name="T42" fmla="*/ 1 w 754"/>
                <a:gd name="T43" fmla="*/ 1 h 252"/>
                <a:gd name="T44" fmla="*/ 1 w 754"/>
                <a:gd name="T45" fmla="*/ 1 h 252"/>
                <a:gd name="T46" fmla="*/ 1 w 754"/>
                <a:gd name="T47" fmla="*/ 1 h 252"/>
                <a:gd name="T48" fmla="*/ 1 w 754"/>
                <a:gd name="T49" fmla="*/ 1 h 252"/>
                <a:gd name="T50" fmla="*/ 1 w 754"/>
                <a:gd name="T51" fmla="*/ 1 h 252"/>
                <a:gd name="T52" fmla="*/ 1 w 754"/>
                <a:gd name="T53" fmla="*/ 1 h 252"/>
                <a:gd name="T54" fmla="*/ 1 w 754"/>
                <a:gd name="T55" fmla="*/ 1 h 252"/>
                <a:gd name="T56" fmla="*/ 1 w 754"/>
                <a:gd name="T57" fmla="*/ 1 h 252"/>
                <a:gd name="T58" fmla="*/ 1 w 754"/>
                <a:gd name="T59" fmla="*/ 1 h 252"/>
                <a:gd name="T60" fmla="*/ 1 w 754"/>
                <a:gd name="T61" fmla="*/ 1 h 252"/>
                <a:gd name="T62" fmla="*/ 1 w 754"/>
                <a:gd name="T63" fmla="*/ 1 h 252"/>
                <a:gd name="T64" fmla="*/ 1 w 754"/>
                <a:gd name="T65" fmla="*/ 1 h 252"/>
                <a:gd name="T66" fmla="*/ 1 w 754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252"/>
                <a:gd name="T104" fmla="*/ 754 w 754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252">
                  <a:moveTo>
                    <a:pt x="319" y="127"/>
                  </a:moveTo>
                  <a:lnTo>
                    <a:pt x="163" y="169"/>
                  </a:lnTo>
                  <a:lnTo>
                    <a:pt x="76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2" y="127"/>
                  </a:lnTo>
                  <a:lnTo>
                    <a:pt x="290" y="83"/>
                  </a:lnTo>
                  <a:lnTo>
                    <a:pt x="347" y="83"/>
                  </a:lnTo>
                  <a:lnTo>
                    <a:pt x="387" y="32"/>
                  </a:lnTo>
                  <a:lnTo>
                    <a:pt x="269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6" y="95"/>
                  </a:lnTo>
                  <a:lnTo>
                    <a:pt x="156" y="74"/>
                  </a:lnTo>
                  <a:lnTo>
                    <a:pt x="262" y="42"/>
                  </a:lnTo>
                  <a:lnTo>
                    <a:pt x="435" y="0"/>
                  </a:lnTo>
                  <a:lnTo>
                    <a:pt x="638" y="9"/>
                  </a:lnTo>
                  <a:lnTo>
                    <a:pt x="754" y="83"/>
                  </a:lnTo>
                  <a:lnTo>
                    <a:pt x="678" y="64"/>
                  </a:lnTo>
                  <a:lnTo>
                    <a:pt x="590" y="32"/>
                  </a:lnTo>
                  <a:lnTo>
                    <a:pt x="444" y="32"/>
                  </a:lnTo>
                  <a:lnTo>
                    <a:pt x="397" y="64"/>
                  </a:lnTo>
                  <a:lnTo>
                    <a:pt x="378" y="83"/>
                  </a:lnTo>
                  <a:lnTo>
                    <a:pt x="512" y="64"/>
                  </a:lnTo>
                  <a:lnTo>
                    <a:pt x="560" y="74"/>
                  </a:lnTo>
                  <a:lnTo>
                    <a:pt x="659" y="95"/>
                  </a:lnTo>
                  <a:lnTo>
                    <a:pt x="754" y="148"/>
                  </a:lnTo>
                  <a:lnTo>
                    <a:pt x="723" y="190"/>
                  </a:lnTo>
                  <a:lnTo>
                    <a:pt x="638" y="148"/>
                  </a:lnTo>
                  <a:lnTo>
                    <a:pt x="512" y="106"/>
                  </a:lnTo>
                  <a:lnTo>
                    <a:pt x="425" y="106"/>
                  </a:lnTo>
                  <a:lnTo>
                    <a:pt x="378" y="106"/>
                  </a:lnTo>
                  <a:lnTo>
                    <a:pt x="328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2" name="Freeform 131"/>
            <p:cNvSpPr>
              <a:spLocks noChangeArrowheads="1"/>
            </p:cNvSpPr>
            <p:nvPr/>
          </p:nvSpPr>
          <p:spPr bwMode="auto">
            <a:xfrm>
              <a:off x="2105" y="1832"/>
              <a:ext cx="412" cy="121"/>
            </a:xfrm>
            <a:custGeom>
              <a:avLst/>
              <a:gdLst>
                <a:gd name="T0" fmla="*/ 1 w 824"/>
                <a:gd name="T1" fmla="*/ 0 h 243"/>
                <a:gd name="T2" fmla="*/ 1 w 824"/>
                <a:gd name="T3" fmla="*/ 0 h 243"/>
                <a:gd name="T4" fmla="*/ 1 w 824"/>
                <a:gd name="T5" fmla="*/ 0 h 243"/>
                <a:gd name="T6" fmla="*/ 1 w 824"/>
                <a:gd name="T7" fmla="*/ 0 h 243"/>
                <a:gd name="T8" fmla="*/ 1 w 824"/>
                <a:gd name="T9" fmla="*/ 0 h 243"/>
                <a:gd name="T10" fmla="*/ 1 w 824"/>
                <a:gd name="T11" fmla="*/ 0 h 243"/>
                <a:gd name="T12" fmla="*/ 1 w 824"/>
                <a:gd name="T13" fmla="*/ 0 h 243"/>
                <a:gd name="T14" fmla="*/ 1 w 824"/>
                <a:gd name="T15" fmla="*/ 0 h 243"/>
                <a:gd name="T16" fmla="*/ 1 w 824"/>
                <a:gd name="T17" fmla="*/ 0 h 243"/>
                <a:gd name="T18" fmla="*/ 1 w 824"/>
                <a:gd name="T19" fmla="*/ 0 h 243"/>
                <a:gd name="T20" fmla="*/ 1 w 824"/>
                <a:gd name="T21" fmla="*/ 0 h 243"/>
                <a:gd name="T22" fmla="*/ 1 w 824"/>
                <a:gd name="T23" fmla="*/ 0 h 243"/>
                <a:gd name="T24" fmla="*/ 1 w 824"/>
                <a:gd name="T25" fmla="*/ 0 h 243"/>
                <a:gd name="T26" fmla="*/ 1 w 824"/>
                <a:gd name="T27" fmla="*/ 0 h 243"/>
                <a:gd name="T28" fmla="*/ 1 w 824"/>
                <a:gd name="T29" fmla="*/ 0 h 243"/>
                <a:gd name="T30" fmla="*/ 1 w 824"/>
                <a:gd name="T31" fmla="*/ 0 h 243"/>
                <a:gd name="T32" fmla="*/ 1 w 824"/>
                <a:gd name="T33" fmla="*/ 0 h 243"/>
                <a:gd name="T34" fmla="*/ 1 w 824"/>
                <a:gd name="T35" fmla="*/ 0 h 243"/>
                <a:gd name="T36" fmla="*/ 0 w 824"/>
                <a:gd name="T37" fmla="*/ 0 h 243"/>
                <a:gd name="T38" fmla="*/ 1 w 824"/>
                <a:gd name="T39" fmla="*/ 0 h 243"/>
                <a:gd name="T40" fmla="*/ 1 w 824"/>
                <a:gd name="T41" fmla="*/ 0 h 243"/>
                <a:gd name="T42" fmla="*/ 1 w 824"/>
                <a:gd name="T43" fmla="*/ 0 h 243"/>
                <a:gd name="T44" fmla="*/ 1 w 824"/>
                <a:gd name="T45" fmla="*/ 0 h 243"/>
                <a:gd name="T46" fmla="*/ 1 w 824"/>
                <a:gd name="T47" fmla="*/ 0 h 243"/>
                <a:gd name="T48" fmla="*/ 1 w 824"/>
                <a:gd name="T49" fmla="*/ 0 h 243"/>
                <a:gd name="T50" fmla="*/ 1 w 824"/>
                <a:gd name="T51" fmla="*/ 0 h 243"/>
                <a:gd name="T52" fmla="*/ 1 w 824"/>
                <a:gd name="T53" fmla="*/ 0 h 243"/>
                <a:gd name="T54" fmla="*/ 1 w 824"/>
                <a:gd name="T55" fmla="*/ 0 h 243"/>
                <a:gd name="T56" fmla="*/ 1 w 824"/>
                <a:gd name="T57" fmla="*/ 0 h 243"/>
                <a:gd name="T58" fmla="*/ 1 w 824"/>
                <a:gd name="T59" fmla="*/ 0 h 243"/>
                <a:gd name="T60" fmla="*/ 1 w 824"/>
                <a:gd name="T61" fmla="*/ 0 h 243"/>
                <a:gd name="T62" fmla="*/ 1 w 824"/>
                <a:gd name="T63" fmla="*/ 0 h 243"/>
                <a:gd name="T64" fmla="*/ 1 w 824"/>
                <a:gd name="T65" fmla="*/ 0 h 243"/>
                <a:gd name="T66" fmla="*/ 1 w 824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4"/>
                <a:gd name="T103" fmla="*/ 0 h 243"/>
                <a:gd name="T104" fmla="*/ 824 w 82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4" h="243">
                  <a:moveTo>
                    <a:pt x="474" y="95"/>
                  </a:moveTo>
                  <a:lnTo>
                    <a:pt x="640" y="106"/>
                  </a:lnTo>
                  <a:lnTo>
                    <a:pt x="748" y="159"/>
                  </a:lnTo>
                  <a:lnTo>
                    <a:pt x="824" y="159"/>
                  </a:lnTo>
                  <a:lnTo>
                    <a:pt x="824" y="106"/>
                  </a:lnTo>
                  <a:lnTo>
                    <a:pt x="706" y="83"/>
                  </a:lnTo>
                  <a:lnTo>
                    <a:pt x="581" y="74"/>
                  </a:lnTo>
                  <a:lnTo>
                    <a:pt x="493" y="53"/>
                  </a:lnTo>
                  <a:lnTo>
                    <a:pt x="437" y="64"/>
                  </a:lnTo>
                  <a:lnTo>
                    <a:pt x="380" y="21"/>
                  </a:lnTo>
                  <a:lnTo>
                    <a:pt x="524" y="32"/>
                  </a:lnTo>
                  <a:lnTo>
                    <a:pt x="680" y="53"/>
                  </a:lnTo>
                  <a:lnTo>
                    <a:pt x="755" y="41"/>
                  </a:lnTo>
                  <a:lnTo>
                    <a:pt x="718" y="21"/>
                  </a:lnTo>
                  <a:lnTo>
                    <a:pt x="640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8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4" y="64"/>
                  </a:lnTo>
                  <a:lnTo>
                    <a:pt x="330" y="32"/>
                  </a:lnTo>
                  <a:lnTo>
                    <a:pt x="380" y="53"/>
                  </a:lnTo>
                  <a:lnTo>
                    <a:pt x="406" y="74"/>
                  </a:lnTo>
                  <a:lnTo>
                    <a:pt x="250" y="83"/>
                  </a:lnTo>
                  <a:lnTo>
                    <a:pt x="212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7" y="180"/>
                  </a:lnTo>
                  <a:lnTo>
                    <a:pt x="262" y="116"/>
                  </a:lnTo>
                  <a:lnTo>
                    <a:pt x="359" y="95"/>
                  </a:lnTo>
                  <a:lnTo>
                    <a:pt x="406" y="95"/>
                  </a:lnTo>
                  <a:lnTo>
                    <a:pt x="455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3" name="Freeform 132"/>
            <p:cNvSpPr>
              <a:spLocks noChangeArrowheads="1"/>
            </p:cNvSpPr>
            <p:nvPr/>
          </p:nvSpPr>
          <p:spPr bwMode="auto">
            <a:xfrm>
              <a:off x="2311" y="1576"/>
              <a:ext cx="55" cy="62"/>
            </a:xfrm>
            <a:custGeom>
              <a:avLst/>
              <a:gdLst>
                <a:gd name="T0" fmla="*/ 1 w 108"/>
                <a:gd name="T1" fmla="*/ 0 h 125"/>
                <a:gd name="T2" fmla="*/ 1 w 108"/>
                <a:gd name="T3" fmla="*/ 0 h 125"/>
                <a:gd name="T4" fmla="*/ 0 w 108"/>
                <a:gd name="T5" fmla="*/ 0 h 125"/>
                <a:gd name="T6" fmla="*/ 0 w 108"/>
                <a:gd name="T7" fmla="*/ 0 h 125"/>
                <a:gd name="T8" fmla="*/ 0 w 108"/>
                <a:gd name="T9" fmla="*/ 0 h 125"/>
                <a:gd name="T10" fmla="*/ 0 w 108"/>
                <a:gd name="T11" fmla="*/ 0 h 125"/>
                <a:gd name="T12" fmla="*/ 1 w 108"/>
                <a:gd name="T13" fmla="*/ 0 h 125"/>
                <a:gd name="T14" fmla="*/ 1 w 108"/>
                <a:gd name="T15" fmla="*/ 0 h 125"/>
                <a:gd name="T16" fmla="*/ 1 w 108"/>
                <a:gd name="T17" fmla="*/ 0 h 125"/>
                <a:gd name="T18" fmla="*/ 1 w 108"/>
                <a:gd name="T19" fmla="*/ 0 h 125"/>
                <a:gd name="T20" fmla="*/ 1 w 108"/>
                <a:gd name="T21" fmla="*/ 0 h 125"/>
                <a:gd name="T22" fmla="*/ 1 w 108"/>
                <a:gd name="T23" fmla="*/ 0 h 125"/>
                <a:gd name="T24" fmla="*/ 1 w 108"/>
                <a:gd name="T25" fmla="*/ 0 h 125"/>
                <a:gd name="T26" fmla="*/ 1 w 108"/>
                <a:gd name="T27" fmla="*/ 0 h 125"/>
                <a:gd name="T28" fmla="*/ 1 w 108"/>
                <a:gd name="T29" fmla="*/ 0 h 125"/>
                <a:gd name="T30" fmla="*/ 1 w 108"/>
                <a:gd name="T31" fmla="*/ 0 h 125"/>
                <a:gd name="T32" fmla="*/ 1 w 108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5"/>
                <a:gd name="T53" fmla="*/ 108 w 108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5">
                  <a:moveTo>
                    <a:pt x="49" y="125"/>
                  </a:moveTo>
                  <a:lnTo>
                    <a:pt x="11" y="116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8" y="10"/>
                  </a:lnTo>
                  <a:lnTo>
                    <a:pt x="108" y="32"/>
                  </a:lnTo>
                  <a:lnTo>
                    <a:pt x="99" y="84"/>
                  </a:lnTo>
                  <a:lnTo>
                    <a:pt x="99" y="93"/>
                  </a:lnTo>
                  <a:lnTo>
                    <a:pt x="89" y="93"/>
                  </a:lnTo>
                  <a:lnTo>
                    <a:pt x="89" y="116"/>
                  </a:lnTo>
                  <a:lnTo>
                    <a:pt x="68" y="116"/>
                  </a:lnTo>
                  <a:lnTo>
                    <a:pt x="68" y="125"/>
                  </a:lnTo>
                  <a:lnTo>
                    <a:pt x="59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4" name="Freeform 133"/>
            <p:cNvSpPr>
              <a:spLocks noChangeArrowheads="1"/>
            </p:cNvSpPr>
            <p:nvPr/>
          </p:nvSpPr>
          <p:spPr bwMode="auto">
            <a:xfrm>
              <a:off x="2159" y="1601"/>
              <a:ext cx="201" cy="134"/>
            </a:xfrm>
            <a:custGeom>
              <a:avLst/>
              <a:gdLst>
                <a:gd name="T0" fmla="*/ 0 w 403"/>
                <a:gd name="T1" fmla="*/ 1 h 268"/>
                <a:gd name="T2" fmla="*/ 0 w 403"/>
                <a:gd name="T3" fmla="*/ 1 h 268"/>
                <a:gd name="T4" fmla="*/ 0 w 403"/>
                <a:gd name="T5" fmla="*/ 1 h 268"/>
                <a:gd name="T6" fmla="*/ 0 w 403"/>
                <a:gd name="T7" fmla="*/ 1 h 268"/>
                <a:gd name="T8" fmla="*/ 0 w 403"/>
                <a:gd name="T9" fmla="*/ 1 h 268"/>
                <a:gd name="T10" fmla="*/ 0 w 403"/>
                <a:gd name="T11" fmla="*/ 1 h 268"/>
                <a:gd name="T12" fmla="*/ 0 w 403"/>
                <a:gd name="T13" fmla="*/ 1 h 268"/>
                <a:gd name="T14" fmla="*/ 0 w 403"/>
                <a:gd name="T15" fmla="*/ 1 h 268"/>
                <a:gd name="T16" fmla="*/ 0 w 403"/>
                <a:gd name="T17" fmla="*/ 1 h 268"/>
                <a:gd name="T18" fmla="*/ 0 w 403"/>
                <a:gd name="T19" fmla="*/ 1 h 268"/>
                <a:gd name="T20" fmla="*/ 0 w 403"/>
                <a:gd name="T21" fmla="*/ 1 h 268"/>
                <a:gd name="T22" fmla="*/ 0 w 403"/>
                <a:gd name="T23" fmla="*/ 1 h 268"/>
                <a:gd name="T24" fmla="*/ 0 w 403"/>
                <a:gd name="T25" fmla="*/ 1 h 268"/>
                <a:gd name="T26" fmla="*/ 0 w 403"/>
                <a:gd name="T27" fmla="*/ 1 h 268"/>
                <a:gd name="T28" fmla="*/ 0 w 403"/>
                <a:gd name="T29" fmla="*/ 1 h 268"/>
                <a:gd name="T30" fmla="*/ 0 w 403"/>
                <a:gd name="T31" fmla="*/ 0 h 268"/>
                <a:gd name="T32" fmla="*/ 0 w 403"/>
                <a:gd name="T33" fmla="*/ 0 h 268"/>
                <a:gd name="T34" fmla="*/ 0 w 403"/>
                <a:gd name="T35" fmla="*/ 1 h 268"/>
                <a:gd name="T36" fmla="*/ 0 w 403"/>
                <a:gd name="T37" fmla="*/ 1 h 268"/>
                <a:gd name="T38" fmla="*/ 0 w 403"/>
                <a:gd name="T39" fmla="*/ 1 h 268"/>
                <a:gd name="T40" fmla="*/ 0 w 403"/>
                <a:gd name="T41" fmla="*/ 1 h 268"/>
                <a:gd name="T42" fmla="*/ 0 w 403"/>
                <a:gd name="T43" fmla="*/ 1 h 268"/>
                <a:gd name="T44" fmla="*/ 0 w 403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3"/>
                <a:gd name="T70" fmla="*/ 0 h 268"/>
                <a:gd name="T71" fmla="*/ 403 w 403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3" h="268">
                  <a:moveTo>
                    <a:pt x="403" y="226"/>
                  </a:moveTo>
                  <a:lnTo>
                    <a:pt x="315" y="226"/>
                  </a:lnTo>
                  <a:lnTo>
                    <a:pt x="256" y="226"/>
                  </a:lnTo>
                  <a:lnTo>
                    <a:pt x="177" y="247"/>
                  </a:lnTo>
                  <a:lnTo>
                    <a:pt x="87" y="268"/>
                  </a:lnTo>
                  <a:lnTo>
                    <a:pt x="50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1" y="192"/>
                  </a:lnTo>
                  <a:lnTo>
                    <a:pt x="87" y="226"/>
                  </a:lnTo>
                  <a:lnTo>
                    <a:pt x="118" y="226"/>
                  </a:lnTo>
                  <a:lnTo>
                    <a:pt x="167" y="226"/>
                  </a:lnTo>
                  <a:lnTo>
                    <a:pt x="196" y="183"/>
                  </a:lnTo>
                  <a:lnTo>
                    <a:pt x="196" y="109"/>
                  </a:lnTo>
                  <a:lnTo>
                    <a:pt x="177" y="33"/>
                  </a:lnTo>
                  <a:lnTo>
                    <a:pt x="196" y="0"/>
                  </a:lnTo>
                  <a:lnTo>
                    <a:pt x="245" y="0"/>
                  </a:lnTo>
                  <a:lnTo>
                    <a:pt x="256" y="10"/>
                  </a:lnTo>
                  <a:lnTo>
                    <a:pt x="264" y="42"/>
                  </a:lnTo>
                  <a:lnTo>
                    <a:pt x="256" y="118"/>
                  </a:lnTo>
                  <a:lnTo>
                    <a:pt x="256" y="173"/>
                  </a:lnTo>
                  <a:lnTo>
                    <a:pt x="264" y="192"/>
                  </a:lnTo>
                  <a:lnTo>
                    <a:pt x="304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5" name="Freeform 134"/>
            <p:cNvSpPr>
              <a:spLocks noChangeArrowheads="1"/>
            </p:cNvSpPr>
            <p:nvPr/>
          </p:nvSpPr>
          <p:spPr bwMode="auto">
            <a:xfrm>
              <a:off x="2415" y="1554"/>
              <a:ext cx="51" cy="62"/>
            </a:xfrm>
            <a:custGeom>
              <a:avLst/>
              <a:gdLst>
                <a:gd name="T0" fmla="*/ 1 w 102"/>
                <a:gd name="T1" fmla="*/ 0 h 125"/>
                <a:gd name="T2" fmla="*/ 1 w 102"/>
                <a:gd name="T3" fmla="*/ 0 h 125"/>
                <a:gd name="T4" fmla="*/ 0 w 102"/>
                <a:gd name="T5" fmla="*/ 0 h 125"/>
                <a:gd name="T6" fmla="*/ 0 w 102"/>
                <a:gd name="T7" fmla="*/ 0 h 125"/>
                <a:gd name="T8" fmla="*/ 0 w 102"/>
                <a:gd name="T9" fmla="*/ 0 h 125"/>
                <a:gd name="T10" fmla="*/ 0 w 102"/>
                <a:gd name="T11" fmla="*/ 0 h 125"/>
                <a:gd name="T12" fmla="*/ 1 w 102"/>
                <a:gd name="T13" fmla="*/ 0 h 125"/>
                <a:gd name="T14" fmla="*/ 1 w 102"/>
                <a:gd name="T15" fmla="*/ 0 h 125"/>
                <a:gd name="T16" fmla="*/ 1 w 102"/>
                <a:gd name="T17" fmla="*/ 0 h 125"/>
                <a:gd name="T18" fmla="*/ 1 w 102"/>
                <a:gd name="T19" fmla="*/ 0 h 125"/>
                <a:gd name="T20" fmla="*/ 1 w 102"/>
                <a:gd name="T21" fmla="*/ 0 h 125"/>
                <a:gd name="T22" fmla="*/ 1 w 102"/>
                <a:gd name="T23" fmla="*/ 0 h 125"/>
                <a:gd name="T24" fmla="*/ 1 w 102"/>
                <a:gd name="T25" fmla="*/ 0 h 125"/>
                <a:gd name="T26" fmla="*/ 1 w 102"/>
                <a:gd name="T27" fmla="*/ 0 h 125"/>
                <a:gd name="T28" fmla="*/ 1 w 102"/>
                <a:gd name="T29" fmla="*/ 0 h 125"/>
                <a:gd name="T30" fmla="*/ 1 w 102"/>
                <a:gd name="T31" fmla="*/ 0 h 125"/>
                <a:gd name="T32" fmla="*/ 1 w 102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25"/>
                <a:gd name="T53" fmla="*/ 102 w 10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25">
                  <a:moveTo>
                    <a:pt x="47" y="125"/>
                  </a:moveTo>
                  <a:lnTo>
                    <a:pt x="9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5" y="0"/>
                  </a:lnTo>
                  <a:lnTo>
                    <a:pt x="102" y="9"/>
                  </a:lnTo>
                  <a:lnTo>
                    <a:pt x="102" y="32"/>
                  </a:lnTo>
                  <a:lnTo>
                    <a:pt x="93" y="83"/>
                  </a:lnTo>
                  <a:lnTo>
                    <a:pt x="93" y="94"/>
                  </a:lnTo>
                  <a:lnTo>
                    <a:pt x="83" y="94"/>
                  </a:lnTo>
                  <a:lnTo>
                    <a:pt x="83" y="115"/>
                  </a:lnTo>
                  <a:lnTo>
                    <a:pt x="66" y="115"/>
                  </a:lnTo>
                  <a:lnTo>
                    <a:pt x="66" y="125"/>
                  </a:lnTo>
                  <a:lnTo>
                    <a:pt x="55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6" name="Freeform 135"/>
            <p:cNvSpPr>
              <a:spLocks noChangeArrowheads="1"/>
            </p:cNvSpPr>
            <p:nvPr/>
          </p:nvSpPr>
          <p:spPr bwMode="auto">
            <a:xfrm>
              <a:off x="2181" y="1544"/>
              <a:ext cx="54" cy="64"/>
            </a:xfrm>
            <a:custGeom>
              <a:avLst/>
              <a:gdLst>
                <a:gd name="T0" fmla="*/ 1 w 108"/>
                <a:gd name="T1" fmla="*/ 1 h 127"/>
                <a:gd name="T2" fmla="*/ 1 w 108"/>
                <a:gd name="T3" fmla="*/ 1 h 127"/>
                <a:gd name="T4" fmla="*/ 1 w 108"/>
                <a:gd name="T5" fmla="*/ 1 h 127"/>
                <a:gd name="T6" fmla="*/ 0 w 108"/>
                <a:gd name="T7" fmla="*/ 1 h 127"/>
                <a:gd name="T8" fmla="*/ 0 w 108"/>
                <a:gd name="T9" fmla="*/ 1 h 127"/>
                <a:gd name="T10" fmla="*/ 0 w 108"/>
                <a:gd name="T11" fmla="*/ 1 h 127"/>
                <a:gd name="T12" fmla="*/ 1 w 108"/>
                <a:gd name="T13" fmla="*/ 0 h 127"/>
                <a:gd name="T14" fmla="*/ 1 w 108"/>
                <a:gd name="T15" fmla="*/ 0 h 127"/>
                <a:gd name="T16" fmla="*/ 1 w 108"/>
                <a:gd name="T17" fmla="*/ 1 h 127"/>
                <a:gd name="T18" fmla="*/ 1 w 108"/>
                <a:gd name="T19" fmla="*/ 1 h 127"/>
                <a:gd name="T20" fmla="*/ 1 w 108"/>
                <a:gd name="T21" fmla="*/ 1 h 127"/>
                <a:gd name="T22" fmla="*/ 1 w 108"/>
                <a:gd name="T23" fmla="*/ 1 h 127"/>
                <a:gd name="T24" fmla="*/ 1 w 108"/>
                <a:gd name="T25" fmla="*/ 1 h 127"/>
                <a:gd name="T26" fmla="*/ 1 w 108"/>
                <a:gd name="T27" fmla="*/ 1 h 127"/>
                <a:gd name="T28" fmla="*/ 1 w 108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7"/>
                <a:gd name="T47" fmla="*/ 108 w 108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7">
                  <a:moveTo>
                    <a:pt x="49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89" y="9"/>
                  </a:lnTo>
                  <a:lnTo>
                    <a:pt x="108" y="32"/>
                  </a:lnTo>
                  <a:lnTo>
                    <a:pt x="108" y="64"/>
                  </a:lnTo>
                  <a:lnTo>
                    <a:pt x="98" y="94"/>
                  </a:lnTo>
                  <a:lnTo>
                    <a:pt x="89" y="117"/>
                  </a:lnTo>
                  <a:lnTo>
                    <a:pt x="68" y="127"/>
                  </a:lnTo>
                  <a:lnTo>
                    <a:pt x="59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7" name="Freeform 136"/>
            <p:cNvSpPr>
              <a:spLocks noChangeArrowheads="1"/>
            </p:cNvSpPr>
            <p:nvPr/>
          </p:nvSpPr>
          <p:spPr bwMode="auto">
            <a:xfrm>
              <a:off x="2515" y="1439"/>
              <a:ext cx="54" cy="64"/>
            </a:xfrm>
            <a:custGeom>
              <a:avLst/>
              <a:gdLst>
                <a:gd name="T0" fmla="*/ 1 w 108"/>
                <a:gd name="T1" fmla="*/ 1 h 127"/>
                <a:gd name="T2" fmla="*/ 1 w 108"/>
                <a:gd name="T3" fmla="*/ 1 h 127"/>
                <a:gd name="T4" fmla="*/ 0 w 108"/>
                <a:gd name="T5" fmla="*/ 1 h 127"/>
                <a:gd name="T6" fmla="*/ 0 w 108"/>
                <a:gd name="T7" fmla="*/ 1 h 127"/>
                <a:gd name="T8" fmla="*/ 0 w 108"/>
                <a:gd name="T9" fmla="*/ 1 h 127"/>
                <a:gd name="T10" fmla="*/ 0 w 108"/>
                <a:gd name="T11" fmla="*/ 0 h 127"/>
                <a:gd name="T12" fmla="*/ 1 w 108"/>
                <a:gd name="T13" fmla="*/ 0 h 127"/>
                <a:gd name="T14" fmla="*/ 1 w 108"/>
                <a:gd name="T15" fmla="*/ 0 h 127"/>
                <a:gd name="T16" fmla="*/ 1 w 108"/>
                <a:gd name="T17" fmla="*/ 1 h 127"/>
                <a:gd name="T18" fmla="*/ 1 w 108"/>
                <a:gd name="T19" fmla="*/ 1 h 127"/>
                <a:gd name="T20" fmla="*/ 1 w 108"/>
                <a:gd name="T21" fmla="*/ 1 h 127"/>
                <a:gd name="T22" fmla="*/ 1 w 108"/>
                <a:gd name="T23" fmla="*/ 1 h 127"/>
                <a:gd name="T24" fmla="*/ 1 w 108"/>
                <a:gd name="T25" fmla="*/ 1 h 127"/>
                <a:gd name="T26" fmla="*/ 1 w 108"/>
                <a:gd name="T27" fmla="*/ 1 h 127"/>
                <a:gd name="T28" fmla="*/ 1 w 108"/>
                <a:gd name="T29" fmla="*/ 1 h 127"/>
                <a:gd name="T30" fmla="*/ 1 w 108"/>
                <a:gd name="T31" fmla="*/ 1 h 127"/>
                <a:gd name="T32" fmla="*/ 1 w 108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7"/>
                <a:gd name="T53" fmla="*/ 108 w 10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7">
                  <a:moveTo>
                    <a:pt x="49" y="127"/>
                  </a:moveTo>
                  <a:lnTo>
                    <a:pt x="12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8" y="9"/>
                  </a:lnTo>
                  <a:lnTo>
                    <a:pt x="108" y="32"/>
                  </a:lnTo>
                  <a:lnTo>
                    <a:pt x="99" y="85"/>
                  </a:lnTo>
                  <a:lnTo>
                    <a:pt x="99" y="95"/>
                  </a:lnTo>
                  <a:lnTo>
                    <a:pt x="89" y="95"/>
                  </a:lnTo>
                  <a:lnTo>
                    <a:pt x="89" y="118"/>
                  </a:lnTo>
                  <a:lnTo>
                    <a:pt x="68" y="118"/>
                  </a:lnTo>
                  <a:lnTo>
                    <a:pt x="68" y="127"/>
                  </a:lnTo>
                  <a:lnTo>
                    <a:pt x="59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8" name="Freeform 137"/>
            <p:cNvSpPr>
              <a:spLocks noChangeArrowheads="1"/>
            </p:cNvSpPr>
            <p:nvPr/>
          </p:nvSpPr>
          <p:spPr bwMode="auto">
            <a:xfrm>
              <a:off x="2196" y="1965"/>
              <a:ext cx="319" cy="247"/>
            </a:xfrm>
            <a:custGeom>
              <a:avLst/>
              <a:gdLst>
                <a:gd name="T0" fmla="*/ 0 w 638"/>
                <a:gd name="T1" fmla="*/ 0 h 496"/>
                <a:gd name="T2" fmla="*/ 1 w 638"/>
                <a:gd name="T3" fmla="*/ 0 h 496"/>
                <a:gd name="T4" fmla="*/ 1 w 638"/>
                <a:gd name="T5" fmla="*/ 0 h 496"/>
                <a:gd name="T6" fmla="*/ 1 w 638"/>
                <a:gd name="T7" fmla="*/ 0 h 496"/>
                <a:gd name="T8" fmla="*/ 1 w 638"/>
                <a:gd name="T9" fmla="*/ 0 h 496"/>
                <a:gd name="T10" fmla="*/ 1 w 638"/>
                <a:gd name="T11" fmla="*/ 0 h 496"/>
                <a:gd name="T12" fmla="*/ 1 w 638"/>
                <a:gd name="T13" fmla="*/ 0 h 496"/>
                <a:gd name="T14" fmla="*/ 1 w 638"/>
                <a:gd name="T15" fmla="*/ 0 h 496"/>
                <a:gd name="T16" fmla="*/ 1 w 638"/>
                <a:gd name="T17" fmla="*/ 0 h 496"/>
                <a:gd name="T18" fmla="*/ 1 w 638"/>
                <a:gd name="T19" fmla="*/ 0 h 496"/>
                <a:gd name="T20" fmla="*/ 1 w 638"/>
                <a:gd name="T21" fmla="*/ 0 h 496"/>
                <a:gd name="T22" fmla="*/ 1 w 638"/>
                <a:gd name="T23" fmla="*/ 0 h 496"/>
                <a:gd name="T24" fmla="*/ 1 w 638"/>
                <a:gd name="T25" fmla="*/ 0 h 496"/>
                <a:gd name="T26" fmla="*/ 1 w 638"/>
                <a:gd name="T27" fmla="*/ 0 h 496"/>
                <a:gd name="T28" fmla="*/ 1 w 638"/>
                <a:gd name="T29" fmla="*/ 0 h 496"/>
                <a:gd name="T30" fmla="*/ 1 w 638"/>
                <a:gd name="T31" fmla="*/ 0 h 496"/>
                <a:gd name="T32" fmla="*/ 1 w 638"/>
                <a:gd name="T33" fmla="*/ 0 h 496"/>
                <a:gd name="T34" fmla="*/ 1 w 638"/>
                <a:gd name="T35" fmla="*/ 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8"/>
                <a:gd name="T55" fmla="*/ 0 h 496"/>
                <a:gd name="T56" fmla="*/ 638 w 638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8" h="496">
                  <a:moveTo>
                    <a:pt x="0" y="496"/>
                  </a:moveTo>
                  <a:lnTo>
                    <a:pt x="76" y="475"/>
                  </a:lnTo>
                  <a:lnTo>
                    <a:pt x="137" y="464"/>
                  </a:lnTo>
                  <a:lnTo>
                    <a:pt x="194" y="401"/>
                  </a:lnTo>
                  <a:lnTo>
                    <a:pt x="224" y="380"/>
                  </a:lnTo>
                  <a:lnTo>
                    <a:pt x="243" y="348"/>
                  </a:lnTo>
                  <a:lnTo>
                    <a:pt x="243" y="285"/>
                  </a:lnTo>
                  <a:lnTo>
                    <a:pt x="243" y="221"/>
                  </a:lnTo>
                  <a:lnTo>
                    <a:pt x="270" y="169"/>
                  </a:lnTo>
                  <a:lnTo>
                    <a:pt x="319" y="128"/>
                  </a:lnTo>
                  <a:lnTo>
                    <a:pt x="376" y="107"/>
                  </a:lnTo>
                  <a:lnTo>
                    <a:pt x="456" y="107"/>
                  </a:lnTo>
                  <a:lnTo>
                    <a:pt x="513" y="107"/>
                  </a:lnTo>
                  <a:lnTo>
                    <a:pt x="543" y="107"/>
                  </a:lnTo>
                  <a:lnTo>
                    <a:pt x="562" y="95"/>
                  </a:lnTo>
                  <a:lnTo>
                    <a:pt x="589" y="75"/>
                  </a:lnTo>
                  <a:lnTo>
                    <a:pt x="608" y="42"/>
                  </a:lnTo>
                  <a:lnTo>
                    <a:pt x="63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89" name="Freeform 138"/>
            <p:cNvSpPr>
              <a:spLocks noChangeArrowheads="1"/>
            </p:cNvSpPr>
            <p:nvPr/>
          </p:nvSpPr>
          <p:spPr bwMode="auto">
            <a:xfrm>
              <a:off x="2196" y="1965"/>
              <a:ext cx="319" cy="247"/>
            </a:xfrm>
            <a:custGeom>
              <a:avLst/>
              <a:gdLst>
                <a:gd name="T0" fmla="*/ 0 w 638"/>
                <a:gd name="T1" fmla="*/ 0 h 496"/>
                <a:gd name="T2" fmla="*/ 1 w 638"/>
                <a:gd name="T3" fmla="*/ 0 h 496"/>
                <a:gd name="T4" fmla="*/ 1 w 638"/>
                <a:gd name="T5" fmla="*/ 0 h 496"/>
                <a:gd name="T6" fmla="*/ 1 w 638"/>
                <a:gd name="T7" fmla="*/ 0 h 496"/>
                <a:gd name="T8" fmla="*/ 1 w 638"/>
                <a:gd name="T9" fmla="*/ 0 h 496"/>
                <a:gd name="T10" fmla="*/ 1 w 638"/>
                <a:gd name="T11" fmla="*/ 0 h 496"/>
                <a:gd name="T12" fmla="*/ 1 w 638"/>
                <a:gd name="T13" fmla="*/ 0 h 496"/>
                <a:gd name="T14" fmla="*/ 1 w 638"/>
                <a:gd name="T15" fmla="*/ 0 h 496"/>
                <a:gd name="T16" fmla="*/ 1 w 638"/>
                <a:gd name="T17" fmla="*/ 0 h 496"/>
                <a:gd name="T18" fmla="*/ 1 w 638"/>
                <a:gd name="T19" fmla="*/ 0 h 496"/>
                <a:gd name="T20" fmla="*/ 1 w 638"/>
                <a:gd name="T21" fmla="*/ 0 h 496"/>
                <a:gd name="T22" fmla="*/ 1 w 638"/>
                <a:gd name="T23" fmla="*/ 0 h 496"/>
                <a:gd name="T24" fmla="*/ 1 w 638"/>
                <a:gd name="T25" fmla="*/ 0 h 496"/>
                <a:gd name="T26" fmla="*/ 1 w 638"/>
                <a:gd name="T27" fmla="*/ 0 h 496"/>
                <a:gd name="T28" fmla="*/ 1 w 638"/>
                <a:gd name="T29" fmla="*/ 0 h 4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8"/>
                <a:gd name="T46" fmla="*/ 0 h 496"/>
                <a:gd name="T47" fmla="*/ 638 w 638"/>
                <a:gd name="T48" fmla="*/ 496 h 4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8" h="496">
                  <a:moveTo>
                    <a:pt x="0" y="496"/>
                  </a:moveTo>
                  <a:lnTo>
                    <a:pt x="69" y="475"/>
                  </a:lnTo>
                  <a:lnTo>
                    <a:pt x="107" y="475"/>
                  </a:lnTo>
                  <a:lnTo>
                    <a:pt x="163" y="431"/>
                  </a:lnTo>
                  <a:lnTo>
                    <a:pt x="224" y="380"/>
                  </a:lnTo>
                  <a:lnTo>
                    <a:pt x="243" y="285"/>
                  </a:lnTo>
                  <a:lnTo>
                    <a:pt x="243" y="234"/>
                  </a:lnTo>
                  <a:lnTo>
                    <a:pt x="251" y="202"/>
                  </a:lnTo>
                  <a:lnTo>
                    <a:pt x="300" y="158"/>
                  </a:lnTo>
                  <a:lnTo>
                    <a:pt x="350" y="116"/>
                  </a:lnTo>
                  <a:lnTo>
                    <a:pt x="416" y="107"/>
                  </a:lnTo>
                  <a:lnTo>
                    <a:pt x="482" y="116"/>
                  </a:lnTo>
                  <a:lnTo>
                    <a:pt x="543" y="107"/>
                  </a:lnTo>
                  <a:lnTo>
                    <a:pt x="589" y="75"/>
                  </a:lnTo>
                  <a:lnTo>
                    <a:pt x="63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90" name="Freeform 139"/>
            <p:cNvSpPr>
              <a:spLocks noChangeArrowheads="1"/>
            </p:cNvSpPr>
            <p:nvPr/>
          </p:nvSpPr>
          <p:spPr bwMode="auto">
            <a:xfrm>
              <a:off x="2216" y="1975"/>
              <a:ext cx="303" cy="226"/>
            </a:xfrm>
            <a:custGeom>
              <a:avLst/>
              <a:gdLst>
                <a:gd name="T0" fmla="*/ 0 w 608"/>
                <a:gd name="T1" fmla="*/ 0 h 452"/>
                <a:gd name="T2" fmla="*/ 0 w 608"/>
                <a:gd name="T3" fmla="*/ 0 h 452"/>
                <a:gd name="T4" fmla="*/ 0 w 608"/>
                <a:gd name="T5" fmla="*/ 1 h 452"/>
                <a:gd name="T6" fmla="*/ 0 w 608"/>
                <a:gd name="T7" fmla="*/ 1 h 452"/>
                <a:gd name="T8" fmla="*/ 0 w 608"/>
                <a:gd name="T9" fmla="*/ 1 h 452"/>
                <a:gd name="T10" fmla="*/ 0 w 608"/>
                <a:gd name="T11" fmla="*/ 1 h 452"/>
                <a:gd name="T12" fmla="*/ 0 w 608"/>
                <a:gd name="T13" fmla="*/ 1 h 452"/>
                <a:gd name="T14" fmla="*/ 0 w 608"/>
                <a:gd name="T15" fmla="*/ 1 h 452"/>
                <a:gd name="T16" fmla="*/ 0 w 608"/>
                <a:gd name="T17" fmla="*/ 1 h 452"/>
                <a:gd name="T18" fmla="*/ 0 w 608"/>
                <a:gd name="T19" fmla="*/ 1 h 452"/>
                <a:gd name="T20" fmla="*/ 0 w 608"/>
                <a:gd name="T21" fmla="*/ 1 h 452"/>
                <a:gd name="T22" fmla="*/ 0 w 608"/>
                <a:gd name="T23" fmla="*/ 1 h 452"/>
                <a:gd name="T24" fmla="*/ 0 w 608"/>
                <a:gd name="T25" fmla="*/ 1 h 452"/>
                <a:gd name="T26" fmla="*/ 0 w 608"/>
                <a:gd name="T27" fmla="*/ 1 h 452"/>
                <a:gd name="T28" fmla="*/ 0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20" y="0"/>
                  </a:lnTo>
                  <a:lnTo>
                    <a:pt x="473" y="23"/>
                  </a:lnTo>
                  <a:lnTo>
                    <a:pt x="416" y="74"/>
                  </a:lnTo>
                  <a:lnTo>
                    <a:pt x="385" y="126"/>
                  </a:lnTo>
                  <a:lnTo>
                    <a:pt x="385" y="241"/>
                  </a:lnTo>
                  <a:lnTo>
                    <a:pt x="338" y="285"/>
                  </a:lnTo>
                  <a:lnTo>
                    <a:pt x="291" y="336"/>
                  </a:lnTo>
                  <a:lnTo>
                    <a:pt x="232" y="346"/>
                  </a:lnTo>
                  <a:lnTo>
                    <a:pt x="163" y="359"/>
                  </a:lnTo>
                  <a:lnTo>
                    <a:pt x="106" y="359"/>
                  </a:lnTo>
                  <a:lnTo>
                    <a:pt x="87" y="369"/>
                  </a:lnTo>
                  <a:lnTo>
                    <a:pt x="57" y="369"/>
                  </a:lnTo>
                  <a:lnTo>
                    <a:pt x="38" y="388"/>
                  </a:lnTo>
                  <a:lnTo>
                    <a:pt x="11" y="410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91" name="Freeform 140"/>
            <p:cNvSpPr>
              <a:spLocks noChangeArrowheads="1"/>
            </p:cNvSpPr>
            <p:nvPr/>
          </p:nvSpPr>
          <p:spPr bwMode="auto">
            <a:xfrm>
              <a:off x="2216" y="1975"/>
              <a:ext cx="303" cy="226"/>
            </a:xfrm>
            <a:custGeom>
              <a:avLst/>
              <a:gdLst>
                <a:gd name="T0" fmla="*/ 0 w 608"/>
                <a:gd name="T1" fmla="*/ 0 h 452"/>
                <a:gd name="T2" fmla="*/ 0 w 608"/>
                <a:gd name="T3" fmla="*/ 0 h 452"/>
                <a:gd name="T4" fmla="*/ 0 w 608"/>
                <a:gd name="T5" fmla="*/ 1 h 452"/>
                <a:gd name="T6" fmla="*/ 0 w 608"/>
                <a:gd name="T7" fmla="*/ 1 h 452"/>
                <a:gd name="T8" fmla="*/ 0 w 608"/>
                <a:gd name="T9" fmla="*/ 1 h 452"/>
                <a:gd name="T10" fmla="*/ 0 w 608"/>
                <a:gd name="T11" fmla="*/ 1 h 452"/>
                <a:gd name="T12" fmla="*/ 0 w 608"/>
                <a:gd name="T13" fmla="*/ 1 h 452"/>
                <a:gd name="T14" fmla="*/ 0 w 608"/>
                <a:gd name="T15" fmla="*/ 1 h 452"/>
                <a:gd name="T16" fmla="*/ 0 w 608"/>
                <a:gd name="T17" fmla="*/ 1 h 452"/>
                <a:gd name="T18" fmla="*/ 0 w 608"/>
                <a:gd name="T19" fmla="*/ 1 h 452"/>
                <a:gd name="T20" fmla="*/ 0 w 608"/>
                <a:gd name="T21" fmla="*/ 1 h 452"/>
                <a:gd name="T22" fmla="*/ 0 w 608"/>
                <a:gd name="T23" fmla="*/ 1 h 452"/>
                <a:gd name="T24" fmla="*/ 0 w 608"/>
                <a:gd name="T25" fmla="*/ 1 h 452"/>
                <a:gd name="T26" fmla="*/ 0 w 608"/>
                <a:gd name="T27" fmla="*/ 1 h 452"/>
                <a:gd name="T28" fmla="*/ 0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39" y="0"/>
                  </a:lnTo>
                  <a:lnTo>
                    <a:pt x="501" y="23"/>
                  </a:lnTo>
                  <a:lnTo>
                    <a:pt x="444" y="52"/>
                  </a:lnTo>
                  <a:lnTo>
                    <a:pt x="395" y="107"/>
                  </a:lnTo>
                  <a:lnTo>
                    <a:pt x="385" y="137"/>
                  </a:lnTo>
                  <a:lnTo>
                    <a:pt x="385" y="190"/>
                  </a:lnTo>
                  <a:lnTo>
                    <a:pt x="376" y="232"/>
                  </a:lnTo>
                  <a:lnTo>
                    <a:pt x="367" y="274"/>
                  </a:lnTo>
                  <a:lnTo>
                    <a:pt x="317" y="315"/>
                  </a:lnTo>
                  <a:lnTo>
                    <a:pt x="272" y="346"/>
                  </a:lnTo>
                  <a:lnTo>
                    <a:pt x="203" y="359"/>
                  </a:lnTo>
                  <a:lnTo>
                    <a:pt x="135" y="359"/>
                  </a:lnTo>
                  <a:lnTo>
                    <a:pt x="87" y="369"/>
                  </a:lnTo>
                  <a:lnTo>
                    <a:pt x="38" y="388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92" name="Line 141"/>
            <p:cNvSpPr>
              <a:spLocks noChangeShapeType="1"/>
            </p:cNvSpPr>
            <p:nvPr/>
          </p:nvSpPr>
          <p:spPr bwMode="auto">
            <a:xfrm>
              <a:off x="2494" y="1972"/>
              <a:ext cx="3" cy="1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3" name="Line 142"/>
            <p:cNvSpPr>
              <a:spLocks noChangeShapeType="1"/>
            </p:cNvSpPr>
            <p:nvPr/>
          </p:nvSpPr>
          <p:spPr bwMode="auto">
            <a:xfrm>
              <a:off x="2484" y="1978"/>
              <a:ext cx="1" cy="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4" name="Line 143"/>
            <p:cNvSpPr>
              <a:spLocks noChangeShapeType="1"/>
            </p:cNvSpPr>
            <p:nvPr/>
          </p:nvSpPr>
          <p:spPr bwMode="auto">
            <a:xfrm>
              <a:off x="2468" y="1984"/>
              <a:ext cx="1" cy="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5" name="Line 144"/>
            <p:cNvSpPr>
              <a:spLocks noChangeShapeType="1"/>
            </p:cNvSpPr>
            <p:nvPr/>
          </p:nvSpPr>
          <p:spPr bwMode="auto">
            <a:xfrm>
              <a:off x="2455" y="1995"/>
              <a:ext cx="1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6" name="Line 145"/>
            <p:cNvSpPr>
              <a:spLocks noChangeShapeType="1"/>
            </p:cNvSpPr>
            <p:nvPr/>
          </p:nvSpPr>
          <p:spPr bwMode="auto">
            <a:xfrm>
              <a:off x="2441" y="2006"/>
              <a:ext cx="3" cy="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7" name="Line 146"/>
            <p:cNvSpPr>
              <a:spLocks noChangeShapeType="1"/>
            </p:cNvSpPr>
            <p:nvPr/>
          </p:nvSpPr>
          <p:spPr bwMode="auto">
            <a:xfrm>
              <a:off x="2388" y="2015"/>
              <a:ext cx="13" cy="2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8" name="Line 147"/>
            <p:cNvSpPr>
              <a:spLocks noChangeShapeType="1"/>
            </p:cNvSpPr>
            <p:nvPr/>
          </p:nvSpPr>
          <p:spPr bwMode="auto">
            <a:xfrm>
              <a:off x="2365" y="2032"/>
              <a:ext cx="36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99" name="Line 148"/>
            <p:cNvSpPr>
              <a:spLocks noChangeShapeType="1"/>
            </p:cNvSpPr>
            <p:nvPr/>
          </p:nvSpPr>
          <p:spPr bwMode="auto">
            <a:xfrm>
              <a:off x="2340" y="2051"/>
              <a:ext cx="46" cy="6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0" name="Line 149"/>
            <p:cNvSpPr>
              <a:spLocks noChangeShapeType="1"/>
            </p:cNvSpPr>
            <p:nvPr/>
          </p:nvSpPr>
          <p:spPr bwMode="auto">
            <a:xfrm>
              <a:off x="2320" y="2080"/>
              <a:ext cx="32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1" name="Line 150"/>
            <p:cNvSpPr>
              <a:spLocks noChangeShapeType="1"/>
            </p:cNvSpPr>
            <p:nvPr/>
          </p:nvSpPr>
          <p:spPr bwMode="auto">
            <a:xfrm>
              <a:off x="2310" y="2121"/>
              <a:ext cx="22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2" name="Line 151"/>
            <p:cNvSpPr>
              <a:spLocks noChangeShapeType="1"/>
            </p:cNvSpPr>
            <p:nvPr/>
          </p:nvSpPr>
          <p:spPr bwMode="auto">
            <a:xfrm>
              <a:off x="2282" y="2153"/>
              <a:ext cx="3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3" name="Line 152"/>
            <p:cNvSpPr>
              <a:spLocks noChangeShapeType="1"/>
            </p:cNvSpPr>
            <p:nvPr/>
          </p:nvSpPr>
          <p:spPr bwMode="auto">
            <a:xfrm>
              <a:off x="2267" y="2153"/>
              <a:ext cx="8" cy="2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4" name="Line 153"/>
            <p:cNvSpPr>
              <a:spLocks noChangeShapeType="1"/>
            </p:cNvSpPr>
            <p:nvPr/>
          </p:nvSpPr>
          <p:spPr bwMode="auto">
            <a:xfrm>
              <a:off x="2252" y="2162"/>
              <a:ext cx="4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5" name="Line 154"/>
            <p:cNvSpPr>
              <a:spLocks noChangeShapeType="1"/>
            </p:cNvSpPr>
            <p:nvPr/>
          </p:nvSpPr>
          <p:spPr bwMode="auto">
            <a:xfrm>
              <a:off x="2233" y="2174"/>
              <a:ext cx="9" cy="1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6" name="Line 155"/>
            <p:cNvSpPr>
              <a:spLocks noChangeShapeType="1"/>
            </p:cNvSpPr>
            <p:nvPr/>
          </p:nvSpPr>
          <p:spPr bwMode="auto">
            <a:xfrm>
              <a:off x="2224" y="2190"/>
              <a:ext cx="1" cy="1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707" name="Freeform 156"/>
            <p:cNvSpPr>
              <a:spLocks noChangeArrowheads="1"/>
            </p:cNvSpPr>
            <p:nvPr/>
          </p:nvSpPr>
          <p:spPr bwMode="auto">
            <a:xfrm>
              <a:off x="2292" y="1911"/>
              <a:ext cx="54" cy="117"/>
            </a:xfrm>
            <a:custGeom>
              <a:avLst/>
              <a:gdLst>
                <a:gd name="T0" fmla="*/ 0 w 106"/>
                <a:gd name="T1" fmla="*/ 0 h 236"/>
                <a:gd name="T2" fmla="*/ 0 w 106"/>
                <a:gd name="T3" fmla="*/ 0 h 236"/>
                <a:gd name="T4" fmla="*/ 1 w 106"/>
                <a:gd name="T5" fmla="*/ 0 h 236"/>
                <a:gd name="T6" fmla="*/ 1 w 106"/>
                <a:gd name="T7" fmla="*/ 0 h 236"/>
                <a:gd name="T8" fmla="*/ 1 w 106"/>
                <a:gd name="T9" fmla="*/ 0 h 236"/>
                <a:gd name="T10" fmla="*/ 0 w 106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36"/>
                <a:gd name="T20" fmla="*/ 106 w 106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36">
                  <a:moveTo>
                    <a:pt x="0" y="0"/>
                  </a:moveTo>
                  <a:lnTo>
                    <a:pt x="0" y="0"/>
                  </a:lnTo>
                  <a:lnTo>
                    <a:pt x="49" y="236"/>
                  </a:lnTo>
                  <a:lnTo>
                    <a:pt x="57" y="141"/>
                  </a:lnTo>
                  <a:lnTo>
                    <a:pt x="106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708" name="Group 157"/>
            <p:cNvGrpSpPr>
              <a:grpSpLocks/>
            </p:cNvGrpSpPr>
            <p:nvPr/>
          </p:nvGrpSpPr>
          <p:grpSpPr bwMode="auto">
            <a:xfrm>
              <a:off x="2292" y="1911"/>
              <a:ext cx="53" cy="116"/>
              <a:chOff x="2292" y="1911"/>
              <a:chExt cx="53" cy="116"/>
            </a:xfrm>
          </p:grpSpPr>
          <p:sp>
            <p:nvSpPr>
              <p:cNvPr id="66712" name="Freeform 158"/>
              <p:cNvSpPr>
                <a:spLocks noChangeArrowheads="1"/>
              </p:cNvSpPr>
              <p:nvPr/>
            </p:nvSpPr>
            <p:spPr bwMode="auto">
              <a:xfrm>
                <a:off x="2292" y="1911"/>
                <a:ext cx="54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13" name="Freeform 159"/>
              <p:cNvSpPr>
                <a:spLocks noChangeArrowheads="1"/>
              </p:cNvSpPr>
              <p:nvPr/>
            </p:nvSpPr>
            <p:spPr bwMode="auto">
              <a:xfrm>
                <a:off x="2292" y="1911"/>
                <a:ext cx="54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709" name="Rectangle 160"/>
            <p:cNvSpPr>
              <a:spLocks noChangeArrowheads="1"/>
            </p:cNvSpPr>
            <p:nvPr/>
          </p:nvSpPr>
          <p:spPr bwMode="auto">
            <a:xfrm>
              <a:off x="2241" y="2361"/>
              <a:ext cx="222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66710" name="Rectangle 161"/>
            <p:cNvSpPr>
              <a:spLocks noChangeArrowheads="1"/>
            </p:cNvSpPr>
            <p:nvPr/>
          </p:nvSpPr>
          <p:spPr bwMode="auto">
            <a:xfrm>
              <a:off x="2032" y="3083"/>
              <a:ext cx="640" cy="8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DF508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dF507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N1303K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S541I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 S549R</a:t>
              </a:r>
            </a:p>
          </p:txBody>
        </p:sp>
        <p:sp>
          <p:nvSpPr>
            <p:cNvPr id="66711" name="Rectangle 162"/>
            <p:cNvSpPr>
              <a:spLocks noChangeArrowheads="1"/>
            </p:cNvSpPr>
            <p:nvPr/>
          </p:nvSpPr>
          <p:spPr bwMode="auto">
            <a:xfrm>
              <a:off x="1879" y="2652"/>
              <a:ext cx="950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Нарушение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созревания</a:t>
              </a:r>
            </a:p>
          </p:txBody>
        </p:sp>
      </p:grpSp>
      <p:grpSp>
        <p:nvGrpSpPr>
          <p:cNvPr id="123043" name="Group 163"/>
          <p:cNvGrpSpPr>
            <a:grpSpLocks/>
          </p:cNvGrpSpPr>
          <p:nvPr/>
        </p:nvGrpSpPr>
        <p:grpSpPr bwMode="auto">
          <a:xfrm>
            <a:off x="303213" y="1674813"/>
            <a:ext cx="1185862" cy="2628900"/>
            <a:chOff x="191" y="1055"/>
            <a:chExt cx="747" cy="1656"/>
          </a:xfrm>
        </p:grpSpPr>
        <p:grpSp>
          <p:nvGrpSpPr>
            <p:cNvPr id="66641" name="Group 164"/>
            <p:cNvGrpSpPr>
              <a:grpSpLocks/>
            </p:cNvGrpSpPr>
            <p:nvPr/>
          </p:nvGrpSpPr>
          <p:grpSpPr bwMode="auto">
            <a:xfrm>
              <a:off x="193" y="1055"/>
              <a:ext cx="745" cy="1324"/>
              <a:chOff x="193" y="1055"/>
              <a:chExt cx="745" cy="1324"/>
            </a:xfrm>
          </p:grpSpPr>
          <p:sp>
            <p:nvSpPr>
              <p:cNvPr id="66677" name="Freeform 165"/>
              <p:cNvSpPr>
                <a:spLocks noChangeArrowheads="1"/>
              </p:cNvSpPr>
              <p:nvPr/>
            </p:nvSpPr>
            <p:spPr bwMode="auto">
              <a:xfrm>
                <a:off x="193" y="1055"/>
                <a:ext cx="746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3" y="32"/>
                    </a:lnTo>
                    <a:lnTo>
                      <a:pt x="262" y="51"/>
                    </a:lnTo>
                    <a:lnTo>
                      <a:pt x="253" y="74"/>
                    </a:lnTo>
                    <a:lnTo>
                      <a:pt x="253" y="127"/>
                    </a:lnTo>
                    <a:lnTo>
                      <a:pt x="243" y="243"/>
                    </a:lnTo>
                    <a:lnTo>
                      <a:pt x="253" y="357"/>
                    </a:lnTo>
                    <a:lnTo>
                      <a:pt x="272" y="452"/>
                    </a:lnTo>
                    <a:lnTo>
                      <a:pt x="281" y="452"/>
                    </a:lnTo>
                    <a:lnTo>
                      <a:pt x="291" y="421"/>
                    </a:lnTo>
                    <a:lnTo>
                      <a:pt x="291" y="285"/>
                    </a:lnTo>
                    <a:lnTo>
                      <a:pt x="291" y="157"/>
                    </a:lnTo>
                    <a:lnTo>
                      <a:pt x="291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5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2" y="440"/>
                    </a:lnTo>
                    <a:lnTo>
                      <a:pt x="572" y="410"/>
                    </a:lnTo>
                    <a:lnTo>
                      <a:pt x="572" y="347"/>
                    </a:lnTo>
                    <a:lnTo>
                      <a:pt x="553" y="211"/>
                    </a:lnTo>
                    <a:lnTo>
                      <a:pt x="553" y="116"/>
                    </a:lnTo>
                    <a:lnTo>
                      <a:pt x="562" y="63"/>
                    </a:lnTo>
                    <a:lnTo>
                      <a:pt x="591" y="32"/>
                    </a:lnTo>
                    <a:lnTo>
                      <a:pt x="610" y="0"/>
                    </a:lnTo>
                    <a:lnTo>
                      <a:pt x="629" y="9"/>
                    </a:lnTo>
                    <a:lnTo>
                      <a:pt x="640" y="74"/>
                    </a:lnTo>
                    <a:lnTo>
                      <a:pt x="610" y="146"/>
                    </a:lnTo>
                    <a:lnTo>
                      <a:pt x="602" y="232"/>
                    </a:lnTo>
                    <a:lnTo>
                      <a:pt x="610" y="315"/>
                    </a:lnTo>
                    <a:lnTo>
                      <a:pt x="629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8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6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6" y="463"/>
                    </a:lnTo>
                    <a:lnTo>
                      <a:pt x="815" y="431"/>
                    </a:lnTo>
                    <a:lnTo>
                      <a:pt x="834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2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6" y="83"/>
                    </a:lnTo>
                    <a:lnTo>
                      <a:pt x="1115" y="116"/>
                    </a:lnTo>
                    <a:lnTo>
                      <a:pt x="1124" y="169"/>
                    </a:lnTo>
                    <a:lnTo>
                      <a:pt x="1115" y="273"/>
                    </a:lnTo>
                    <a:lnTo>
                      <a:pt x="1115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4" y="399"/>
                    </a:lnTo>
                    <a:lnTo>
                      <a:pt x="1134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5" y="127"/>
                    </a:lnTo>
                    <a:lnTo>
                      <a:pt x="1396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4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8" name="Freeform 166"/>
              <p:cNvSpPr>
                <a:spLocks noChangeArrowheads="1"/>
              </p:cNvSpPr>
              <p:nvPr/>
            </p:nvSpPr>
            <p:spPr bwMode="auto">
              <a:xfrm>
                <a:off x="193" y="1055"/>
                <a:ext cx="746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3" y="32"/>
                    </a:lnTo>
                    <a:lnTo>
                      <a:pt x="262" y="51"/>
                    </a:lnTo>
                    <a:lnTo>
                      <a:pt x="253" y="74"/>
                    </a:lnTo>
                    <a:lnTo>
                      <a:pt x="253" y="127"/>
                    </a:lnTo>
                    <a:lnTo>
                      <a:pt x="243" y="243"/>
                    </a:lnTo>
                    <a:lnTo>
                      <a:pt x="253" y="357"/>
                    </a:lnTo>
                    <a:lnTo>
                      <a:pt x="272" y="452"/>
                    </a:lnTo>
                    <a:lnTo>
                      <a:pt x="281" y="452"/>
                    </a:lnTo>
                    <a:lnTo>
                      <a:pt x="291" y="421"/>
                    </a:lnTo>
                    <a:lnTo>
                      <a:pt x="291" y="285"/>
                    </a:lnTo>
                    <a:lnTo>
                      <a:pt x="291" y="157"/>
                    </a:lnTo>
                    <a:lnTo>
                      <a:pt x="291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5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2" y="440"/>
                    </a:lnTo>
                    <a:lnTo>
                      <a:pt x="572" y="410"/>
                    </a:lnTo>
                    <a:lnTo>
                      <a:pt x="572" y="347"/>
                    </a:lnTo>
                    <a:lnTo>
                      <a:pt x="553" y="211"/>
                    </a:lnTo>
                    <a:lnTo>
                      <a:pt x="553" y="116"/>
                    </a:lnTo>
                    <a:lnTo>
                      <a:pt x="562" y="63"/>
                    </a:lnTo>
                    <a:lnTo>
                      <a:pt x="591" y="32"/>
                    </a:lnTo>
                    <a:lnTo>
                      <a:pt x="610" y="0"/>
                    </a:lnTo>
                    <a:lnTo>
                      <a:pt x="629" y="9"/>
                    </a:lnTo>
                    <a:lnTo>
                      <a:pt x="640" y="74"/>
                    </a:lnTo>
                    <a:lnTo>
                      <a:pt x="610" y="146"/>
                    </a:lnTo>
                    <a:lnTo>
                      <a:pt x="602" y="232"/>
                    </a:lnTo>
                    <a:lnTo>
                      <a:pt x="610" y="315"/>
                    </a:lnTo>
                    <a:lnTo>
                      <a:pt x="629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8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6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6" y="463"/>
                    </a:lnTo>
                    <a:lnTo>
                      <a:pt x="815" y="431"/>
                    </a:lnTo>
                    <a:lnTo>
                      <a:pt x="834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2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6" y="83"/>
                    </a:lnTo>
                    <a:lnTo>
                      <a:pt x="1115" y="116"/>
                    </a:lnTo>
                    <a:lnTo>
                      <a:pt x="1124" y="169"/>
                    </a:lnTo>
                    <a:lnTo>
                      <a:pt x="1115" y="273"/>
                    </a:lnTo>
                    <a:lnTo>
                      <a:pt x="1115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4" y="399"/>
                    </a:lnTo>
                    <a:lnTo>
                      <a:pt x="1134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5" y="127"/>
                    </a:lnTo>
                    <a:lnTo>
                      <a:pt x="1396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4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642" name="Group 167"/>
            <p:cNvGrpSpPr>
              <a:grpSpLocks/>
            </p:cNvGrpSpPr>
            <p:nvPr/>
          </p:nvGrpSpPr>
          <p:grpSpPr bwMode="auto">
            <a:xfrm>
              <a:off x="352" y="1885"/>
              <a:ext cx="402" cy="393"/>
              <a:chOff x="352" y="1885"/>
              <a:chExt cx="402" cy="393"/>
            </a:xfrm>
          </p:grpSpPr>
          <p:sp>
            <p:nvSpPr>
              <p:cNvPr id="66675" name="Freeform 168"/>
              <p:cNvSpPr>
                <a:spLocks noChangeArrowheads="1"/>
              </p:cNvSpPr>
              <p:nvPr/>
            </p:nvSpPr>
            <p:spPr bwMode="auto">
              <a:xfrm>
                <a:off x="352" y="1885"/>
                <a:ext cx="403" cy="394"/>
              </a:xfrm>
              <a:custGeom>
                <a:avLst/>
                <a:gdLst>
                  <a:gd name="T0" fmla="*/ 1 w 805"/>
                  <a:gd name="T1" fmla="*/ 1 h 788"/>
                  <a:gd name="T2" fmla="*/ 1 w 805"/>
                  <a:gd name="T3" fmla="*/ 1 h 788"/>
                  <a:gd name="T4" fmla="*/ 1 w 805"/>
                  <a:gd name="T5" fmla="*/ 1 h 788"/>
                  <a:gd name="T6" fmla="*/ 1 w 805"/>
                  <a:gd name="T7" fmla="*/ 1 h 788"/>
                  <a:gd name="T8" fmla="*/ 1 w 805"/>
                  <a:gd name="T9" fmla="*/ 1 h 788"/>
                  <a:gd name="T10" fmla="*/ 0 w 805"/>
                  <a:gd name="T11" fmla="*/ 1 h 788"/>
                  <a:gd name="T12" fmla="*/ 1 w 805"/>
                  <a:gd name="T13" fmla="*/ 1 h 788"/>
                  <a:gd name="T14" fmla="*/ 1 w 805"/>
                  <a:gd name="T15" fmla="*/ 1 h 788"/>
                  <a:gd name="T16" fmla="*/ 1 w 805"/>
                  <a:gd name="T17" fmla="*/ 1 h 788"/>
                  <a:gd name="T18" fmla="*/ 1 w 805"/>
                  <a:gd name="T19" fmla="*/ 1 h 788"/>
                  <a:gd name="T20" fmla="*/ 1 w 805"/>
                  <a:gd name="T21" fmla="*/ 0 h 788"/>
                  <a:gd name="T22" fmla="*/ 1 w 805"/>
                  <a:gd name="T23" fmla="*/ 0 h 788"/>
                  <a:gd name="T24" fmla="*/ 1 w 805"/>
                  <a:gd name="T25" fmla="*/ 1 h 788"/>
                  <a:gd name="T26" fmla="*/ 1 w 805"/>
                  <a:gd name="T27" fmla="*/ 1 h 788"/>
                  <a:gd name="T28" fmla="*/ 1 w 805"/>
                  <a:gd name="T29" fmla="*/ 1 h 788"/>
                  <a:gd name="T30" fmla="*/ 1 w 805"/>
                  <a:gd name="T31" fmla="*/ 1 h 788"/>
                  <a:gd name="T32" fmla="*/ 1 w 805"/>
                  <a:gd name="T33" fmla="*/ 1 h 788"/>
                  <a:gd name="T34" fmla="*/ 1 w 805"/>
                  <a:gd name="T35" fmla="*/ 1 h 788"/>
                  <a:gd name="T36" fmla="*/ 1 w 805"/>
                  <a:gd name="T37" fmla="*/ 1 h 788"/>
                  <a:gd name="T38" fmla="*/ 1 w 805"/>
                  <a:gd name="T39" fmla="*/ 1 h 788"/>
                  <a:gd name="T40" fmla="*/ 1 w 805"/>
                  <a:gd name="T41" fmla="*/ 1 h 788"/>
                  <a:gd name="T42" fmla="*/ 1 w 805"/>
                  <a:gd name="T43" fmla="*/ 1 h 788"/>
                  <a:gd name="T44" fmla="*/ 1 w 805"/>
                  <a:gd name="T45" fmla="*/ 1 h 788"/>
                  <a:gd name="T46" fmla="*/ 1 w 805"/>
                  <a:gd name="T47" fmla="*/ 1 h 7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5"/>
                  <a:gd name="T73" fmla="*/ 0 h 788"/>
                  <a:gd name="T74" fmla="*/ 805 w 805"/>
                  <a:gd name="T75" fmla="*/ 788 h 7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5" h="788">
                    <a:moveTo>
                      <a:pt x="399" y="767"/>
                    </a:moveTo>
                    <a:lnTo>
                      <a:pt x="163" y="756"/>
                    </a:lnTo>
                    <a:lnTo>
                      <a:pt x="118" y="704"/>
                    </a:lnTo>
                    <a:lnTo>
                      <a:pt x="68" y="640"/>
                    </a:lnTo>
                    <a:lnTo>
                      <a:pt x="38" y="556"/>
                    </a:lnTo>
                    <a:lnTo>
                      <a:pt x="0" y="452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3" y="0"/>
                    </a:lnTo>
                    <a:lnTo>
                      <a:pt x="494" y="0"/>
                    </a:lnTo>
                    <a:lnTo>
                      <a:pt x="786" y="137"/>
                    </a:lnTo>
                    <a:lnTo>
                      <a:pt x="796" y="211"/>
                    </a:lnTo>
                    <a:lnTo>
                      <a:pt x="796" y="273"/>
                    </a:lnTo>
                    <a:lnTo>
                      <a:pt x="805" y="387"/>
                    </a:lnTo>
                    <a:lnTo>
                      <a:pt x="805" y="505"/>
                    </a:lnTo>
                    <a:lnTo>
                      <a:pt x="748" y="640"/>
                    </a:lnTo>
                    <a:lnTo>
                      <a:pt x="668" y="704"/>
                    </a:lnTo>
                    <a:lnTo>
                      <a:pt x="600" y="746"/>
                    </a:lnTo>
                    <a:lnTo>
                      <a:pt x="524" y="778"/>
                    </a:lnTo>
                    <a:lnTo>
                      <a:pt x="456" y="788"/>
                    </a:lnTo>
                    <a:lnTo>
                      <a:pt x="406" y="788"/>
                    </a:lnTo>
                    <a:lnTo>
                      <a:pt x="399" y="767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6" name="Freeform 169"/>
              <p:cNvSpPr>
                <a:spLocks noChangeArrowheads="1"/>
              </p:cNvSpPr>
              <p:nvPr/>
            </p:nvSpPr>
            <p:spPr bwMode="auto">
              <a:xfrm>
                <a:off x="352" y="1885"/>
                <a:ext cx="403" cy="394"/>
              </a:xfrm>
              <a:custGeom>
                <a:avLst/>
                <a:gdLst>
                  <a:gd name="T0" fmla="*/ 1 w 805"/>
                  <a:gd name="T1" fmla="*/ 1 h 788"/>
                  <a:gd name="T2" fmla="*/ 1 w 805"/>
                  <a:gd name="T3" fmla="*/ 1 h 788"/>
                  <a:gd name="T4" fmla="*/ 1 w 805"/>
                  <a:gd name="T5" fmla="*/ 1 h 788"/>
                  <a:gd name="T6" fmla="*/ 1 w 805"/>
                  <a:gd name="T7" fmla="*/ 1 h 788"/>
                  <a:gd name="T8" fmla="*/ 1 w 805"/>
                  <a:gd name="T9" fmla="*/ 1 h 788"/>
                  <a:gd name="T10" fmla="*/ 0 w 805"/>
                  <a:gd name="T11" fmla="*/ 1 h 788"/>
                  <a:gd name="T12" fmla="*/ 1 w 805"/>
                  <a:gd name="T13" fmla="*/ 1 h 788"/>
                  <a:gd name="T14" fmla="*/ 1 w 805"/>
                  <a:gd name="T15" fmla="*/ 1 h 788"/>
                  <a:gd name="T16" fmla="*/ 1 w 805"/>
                  <a:gd name="T17" fmla="*/ 1 h 788"/>
                  <a:gd name="T18" fmla="*/ 1 w 805"/>
                  <a:gd name="T19" fmla="*/ 1 h 788"/>
                  <a:gd name="T20" fmla="*/ 1 w 805"/>
                  <a:gd name="T21" fmla="*/ 0 h 788"/>
                  <a:gd name="T22" fmla="*/ 1 w 805"/>
                  <a:gd name="T23" fmla="*/ 0 h 788"/>
                  <a:gd name="T24" fmla="*/ 1 w 805"/>
                  <a:gd name="T25" fmla="*/ 1 h 788"/>
                  <a:gd name="T26" fmla="*/ 1 w 805"/>
                  <a:gd name="T27" fmla="*/ 1 h 788"/>
                  <a:gd name="T28" fmla="*/ 1 w 805"/>
                  <a:gd name="T29" fmla="*/ 1 h 788"/>
                  <a:gd name="T30" fmla="*/ 1 w 805"/>
                  <a:gd name="T31" fmla="*/ 1 h 788"/>
                  <a:gd name="T32" fmla="*/ 1 w 805"/>
                  <a:gd name="T33" fmla="*/ 1 h 788"/>
                  <a:gd name="T34" fmla="*/ 1 w 805"/>
                  <a:gd name="T35" fmla="*/ 1 h 788"/>
                  <a:gd name="T36" fmla="*/ 1 w 805"/>
                  <a:gd name="T37" fmla="*/ 1 h 788"/>
                  <a:gd name="T38" fmla="*/ 1 w 805"/>
                  <a:gd name="T39" fmla="*/ 1 h 788"/>
                  <a:gd name="T40" fmla="*/ 1 w 805"/>
                  <a:gd name="T41" fmla="*/ 1 h 788"/>
                  <a:gd name="T42" fmla="*/ 1 w 805"/>
                  <a:gd name="T43" fmla="*/ 1 h 788"/>
                  <a:gd name="T44" fmla="*/ 1 w 805"/>
                  <a:gd name="T45" fmla="*/ 1 h 7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5"/>
                  <a:gd name="T70" fmla="*/ 0 h 788"/>
                  <a:gd name="T71" fmla="*/ 805 w 805"/>
                  <a:gd name="T72" fmla="*/ 788 h 7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5" h="788">
                    <a:moveTo>
                      <a:pt x="399" y="767"/>
                    </a:moveTo>
                    <a:lnTo>
                      <a:pt x="163" y="756"/>
                    </a:lnTo>
                    <a:lnTo>
                      <a:pt x="118" y="704"/>
                    </a:lnTo>
                    <a:lnTo>
                      <a:pt x="68" y="640"/>
                    </a:lnTo>
                    <a:lnTo>
                      <a:pt x="38" y="556"/>
                    </a:lnTo>
                    <a:lnTo>
                      <a:pt x="0" y="452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3" y="0"/>
                    </a:lnTo>
                    <a:lnTo>
                      <a:pt x="494" y="0"/>
                    </a:lnTo>
                    <a:lnTo>
                      <a:pt x="786" y="137"/>
                    </a:lnTo>
                    <a:lnTo>
                      <a:pt x="796" y="211"/>
                    </a:lnTo>
                    <a:lnTo>
                      <a:pt x="796" y="273"/>
                    </a:lnTo>
                    <a:lnTo>
                      <a:pt x="805" y="387"/>
                    </a:lnTo>
                    <a:lnTo>
                      <a:pt x="805" y="505"/>
                    </a:lnTo>
                    <a:lnTo>
                      <a:pt x="748" y="640"/>
                    </a:lnTo>
                    <a:lnTo>
                      <a:pt x="668" y="704"/>
                    </a:lnTo>
                    <a:lnTo>
                      <a:pt x="600" y="746"/>
                    </a:lnTo>
                    <a:lnTo>
                      <a:pt x="524" y="778"/>
                    </a:lnTo>
                    <a:lnTo>
                      <a:pt x="456" y="788"/>
                    </a:lnTo>
                    <a:lnTo>
                      <a:pt x="406" y="78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643" name="Freeform 170"/>
            <p:cNvSpPr>
              <a:spLocks noChangeArrowheads="1"/>
            </p:cNvSpPr>
            <p:nvPr/>
          </p:nvSpPr>
          <p:spPr bwMode="auto">
            <a:xfrm>
              <a:off x="287" y="1737"/>
              <a:ext cx="377" cy="126"/>
            </a:xfrm>
            <a:custGeom>
              <a:avLst/>
              <a:gdLst>
                <a:gd name="T0" fmla="*/ 0 w 756"/>
                <a:gd name="T1" fmla="*/ 1 h 252"/>
                <a:gd name="T2" fmla="*/ 0 w 756"/>
                <a:gd name="T3" fmla="*/ 1 h 252"/>
                <a:gd name="T4" fmla="*/ 0 w 756"/>
                <a:gd name="T5" fmla="*/ 1 h 252"/>
                <a:gd name="T6" fmla="*/ 0 w 756"/>
                <a:gd name="T7" fmla="*/ 1 h 252"/>
                <a:gd name="T8" fmla="*/ 0 w 756"/>
                <a:gd name="T9" fmla="*/ 1 h 252"/>
                <a:gd name="T10" fmla="*/ 0 w 756"/>
                <a:gd name="T11" fmla="*/ 1 h 252"/>
                <a:gd name="T12" fmla="*/ 0 w 756"/>
                <a:gd name="T13" fmla="*/ 1 h 252"/>
                <a:gd name="T14" fmla="*/ 0 w 756"/>
                <a:gd name="T15" fmla="*/ 1 h 252"/>
                <a:gd name="T16" fmla="*/ 0 w 756"/>
                <a:gd name="T17" fmla="*/ 1 h 252"/>
                <a:gd name="T18" fmla="*/ 0 w 756"/>
                <a:gd name="T19" fmla="*/ 1 h 252"/>
                <a:gd name="T20" fmla="*/ 0 w 756"/>
                <a:gd name="T21" fmla="*/ 1 h 252"/>
                <a:gd name="T22" fmla="*/ 0 w 756"/>
                <a:gd name="T23" fmla="*/ 1 h 252"/>
                <a:gd name="T24" fmla="*/ 0 w 756"/>
                <a:gd name="T25" fmla="*/ 1 h 252"/>
                <a:gd name="T26" fmla="*/ 0 w 756"/>
                <a:gd name="T27" fmla="*/ 1 h 252"/>
                <a:gd name="T28" fmla="*/ 0 w 756"/>
                <a:gd name="T29" fmla="*/ 1 h 252"/>
                <a:gd name="T30" fmla="*/ 0 w 756"/>
                <a:gd name="T31" fmla="*/ 1 h 252"/>
                <a:gd name="T32" fmla="*/ 0 w 756"/>
                <a:gd name="T33" fmla="*/ 0 h 252"/>
                <a:gd name="T34" fmla="*/ 0 w 756"/>
                <a:gd name="T35" fmla="*/ 1 h 252"/>
                <a:gd name="T36" fmla="*/ 0 w 756"/>
                <a:gd name="T37" fmla="*/ 1 h 252"/>
                <a:gd name="T38" fmla="*/ 0 w 756"/>
                <a:gd name="T39" fmla="*/ 1 h 252"/>
                <a:gd name="T40" fmla="*/ 0 w 756"/>
                <a:gd name="T41" fmla="*/ 1 h 252"/>
                <a:gd name="T42" fmla="*/ 0 w 756"/>
                <a:gd name="T43" fmla="*/ 1 h 252"/>
                <a:gd name="T44" fmla="*/ 0 w 756"/>
                <a:gd name="T45" fmla="*/ 1 h 252"/>
                <a:gd name="T46" fmla="*/ 0 w 756"/>
                <a:gd name="T47" fmla="*/ 1 h 252"/>
                <a:gd name="T48" fmla="*/ 0 w 756"/>
                <a:gd name="T49" fmla="*/ 1 h 252"/>
                <a:gd name="T50" fmla="*/ 0 w 756"/>
                <a:gd name="T51" fmla="*/ 1 h 252"/>
                <a:gd name="T52" fmla="*/ 0 w 756"/>
                <a:gd name="T53" fmla="*/ 1 h 252"/>
                <a:gd name="T54" fmla="*/ 0 w 756"/>
                <a:gd name="T55" fmla="*/ 1 h 252"/>
                <a:gd name="T56" fmla="*/ 0 w 756"/>
                <a:gd name="T57" fmla="*/ 1 h 252"/>
                <a:gd name="T58" fmla="*/ 0 w 756"/>
                <a:gd name="T59" fmla="*/ 1 h 252"/>
                <a:gd name="T60" fmla="*/ 0 w 756"/>
                <a:gd name="T61" fmla="*/ 1 h 252"/>
                <a:gd name="T62" fmla="*/ 0 w 756"/>
                <a:gd name="T63" fmla="*/ 1 h 252"/>
                <a:gd name="T64" fmla="*/ 0 w 756"/>
                <a:gd name="T65" fmla="*/ 1 h 252"/>
                <a:gd name="T66" fmla="*/ 0 w 756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6"/>
                <a:gd name="T103" fmla="*/ 0 h 252"/>
                <a:gd name="T104" fmla="*/ 756 w 756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6" h="252">
                  <a:moveTo>
                    <a:pt x="321" y="127"/>
                  </a:moveTo>
                  <a:lnTo>
                    <a:pt x="165" y="169"/>
                  </a:lnTo>
                  <a:lnTo>
                    <a:pt x="78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3" y="127"/>
                  </a:lnTo>
                  <a:lnTo>
                    <a:pt x="291" y="83"/>
                  </a:lnTo>
                  <a:lnTo>
                    <a:pt x="348" y="83"/>
                  </a:lnTo>
                  <a:lnTo>
                    <a:pt x="389" y="32"/>
                  </a:lnTo>
                  <a:lnTo>
                    <a:pt x="272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8" y="95"/>
                  </a:lnTo>
                  <a:lnTo>
                    <a:pt x="156" y="74"/>
                  </a:lnTo>
                  <a:lnTo>
                    <a:pt x="262" y="42"/>
                  </a:lnTo>
                  <a:lnTo>
                    <a:pt x="435" y="0"/>
                  </a:lnTo>
                  <a:lnTo>
                    <a:pt x="640" y="9"/>
                  </a:lnTo>
                  <a:lnTo>
                    <a:pt x="756" y="83"/>
                  </a:lnTo>
                  <a:lnTo>
                    <a:pt x="680" y="64"/>
                  </a:lnTo>
                  <a:lnTo>
                    <a:pt x="591" y="32"/>
                  </a:lnTo>
                  <a:lnTo>
                    <a:pt x="446" y="32"/>
                  </a:lnTo>
                  <a:lnTo>
                    <a:pt x="397" y="64"/>
                  </a:lnTo>
                  <a:lnTo>
                    <a:pt x="378" y="83"/>
                  </a:lnTo>
                  <a:lnTo>
                    <a:pt x="515" y="64"/>
                  </a:lnTo>
                  <a:lnTo>
                    <a:pt x="562" y="74"/>
                  </a:lnTo>
                  <a:lnTo>
                    <a:pt x="659" y="95"/>
                  </a:lnTo>
                  <a:lnTo>
                    <a:pt x="756" y="148"/>
                  </a:lnTo>
                  <a:lnTo>
                    <a:pt x="725" y="190"/>
                  </a:lnTo>
                  <a:lnTo>
                    <a:pt x="640" y="148"/>
                  </a:lnTo>
                  <a:lnTo>
                    <a:pt x="515" y="106"/>
                  </a:lnTo>
                  <a:lnTo>
                    <a:pt x="427" y="106"/>
                  </a:lnTo>
                  <a:lnTo>
                    <a:pt x="378" y="106"/>
                  </a:lnTo>
                  <a:lnTo>
                    <a:pt x="329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4" name="Freeform 171"/>
            <p:cNvSpPr>
              <a:spLocks noChangeArrowheads="1"/>
            </p:cNvSpPr>
            <p:nvPr/>
          </p:nvSpPr>
          <p:spPr bwMode="auto">
            <a:xfrm>
              <a:off x="306" y="1832"/>
              <a:ext cx="412" cy="121"/>
            </a:xfrm>
            <a:custGeom>
              <a:avLst/>
              <a:gdLst>
                <a:gd name="T0" fmla="*/ 1 w 824"/>
                <a:gd name="T1" fmla="*/ 0 h 243"/>
                <a:gd name="T2" fmla="*/ 1 w 824"/>
                <a:gd name="T3" fmla="*/ 0 h 243"/>
                <a:gd name="T4" fmla="*/ 1 w 824"/>
                <a:gd name="T5" fmla="*/ 0 h 243"/>
                <a:gd name="T6" fmla="*/ 1 w 824"/>
                <a:gd name="T7" fmla="*/ 0 h 243"/>
                <a:gd name="T8" fmla="*/ 1 w 824"/>
                <a:gd name="T9" fmla="*/ 0 h 243"/>
                <a:gd name="T10" fmla="*/ 1 w 824"/>
                <a:gd name="T11" fmla="*/ 0 h 243"/>
                <a:gd name="T12" fmla="*/ 1 w 824"/>
                <a:gd name="T13" fmla="*/ 0 h 243"/>
                <a:gd name="T14" fmla="*/ 1 w 824"/>
                <a:gd name="T15" fmla="*/ 0 h 243"/>
                <a:gd name="T16" fmla="*/ 1 w 824"/>
                <a:gd name="T17" fmla="*/ 0 h 243"/>
                <a:gd name="T18" fmla="*/ 1 w 824"/>
                <a:gd name="T19" fmla="*/ 0 h 243"/>
                <a:gd name="T20" fmla="*/ 1 w 824"/>
                <a:gd name="T21" fmla="*/ 0 h 243"/>
                <a:gd name="T22" fmla="*/ 1 w 824"/>
                <a:gd name="T23" fmla="*/ 0 h 243"/>
                <a:gd name="T24" fmla="*/ 1 w 824"/>
                <a:gd name="T25" fmla="*/ 0 h 243"/>
                <a:gd name="T26" fmla="*/ 1 w 824"/>
                <a:gd name="T27" fmla="*/ 0 h 243"/>
                <a:gd name="T28" fmla="*/ 1 w 824"/>
                <a:gd name="T29" fmla="*/ 0 h 243"/>
                <a:gd name="T30" fmla="*/ 1 w 824"/>
                <a:gd name="T31" fmla="*/ 0 h 243"/>
                <a:gd name="T32" fmla="*/ 1 w 824"/>
                <a:gd name="T33" fmla="*/ 0 h 243"/>
                <a:gd name="T34" fmla="*/ 1 w 824"/>
                <a:gd name="T35" fmla="*/ 0 h 243"/>
                <a:gd name="T36" fmla="*/ 0 w 824"/>
                <a:gd name="T37" fmla="*/ 0 h 243"/>
                <a:gd name="T38" fmla="*/ 1 w 824"/>
                <a:gd name="T39" fmla="*/ 0 h 243"/>
                <a:gd name="T40" fmla="*/ 1 w 824"/>
                <a:gd name="T41" fmla="*/ 0 h 243"/>
                <a:gd name="T42" fmla="*/ 1 w 824"/>
                <a:gd name="T43" fmla="*/ 0 h 243"/>
                <a:gd name="T44" fmla="*/ 1 w 824"/>
                <a:gd name="T45" fmla="*/ 0 h 243"/>
                <a:gd name="T46" fmla="*/ 1 w 824"/>
                <a:gd name="T47" fmla="*/ 0 h 243"/>
                <a:gd name="T48" fmla="*/ 1 w 824"/>
                <a:gd name="T49" fmla="*/ 0 h 243"/>
                <a:gd name="T50" fmla="*/ 1 w 824"/>
                <a:gd name="T51" fmla="*/ 0 h 243"/>
                <a:gd name="T52" fmla="*/ 1 w 824"/>
                <a:gd name="T53" fmla="*/ 0 h 243"/>
                <a:gd name="T54" fmla="*/ 1 w 824"/>
                <a:gd name="T55" fmla="*/ 0 h 243"/>
                <a:gd name="T56" fmla="*/ 1 w 824"/>
                <a:gd name="T57" fmla="*/ 0 h 243"/>
                <a:gd name="T58" fmla="*/ 1 w 824"/>
                <a:gd name="T59" fmla="*/ 0 h 243"/>
                <a:gd name="T60" fmla="*/ 1 w 824"/>
                <a:gd name="T61" fmla="*/ 0 h 243"/>
                <a:gd name="T62" fmla="*/ 1 w 824"/>
                <a:gd name="T63" fmla="*/ 0 h 243"/>
                <a:gd name="T64" fmla="*/ 1 w 824"/>
                <a:gd name="T65" fmla="*/ 0 h 243"/>
                <a:gd name="T66" fmla="*/ 1 w 824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4"/>
                <a:gd name="T103" fmla="*/ 0 h 243"/>
                <a:gd name="T104" fmla="*/ 824 w 82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4" h="243">
                  <a:moveTo>
                    <a:pt x="475" y="95"/>
                  </a:moveTo>
                  <a:lnTo>
                    <a:pt x="640" y="106"/>
                  </a:lnTo>
                  <a:lnTo>
                    <a:pt x="748" y="159"/>
                  </a:lnTo>
                  <a:lnTo>
                    <a:pt x="824" y="159"/>
                  </a:lnTo>
                  <a:lnTo>
                    <a:pt x="824" y="106"/>
                  </a:lnTo>
                  <a:lnTo>
                    <a:pt x="706" y="83"/>
                  </a:lnTo>
                  <a:lnTo>
                    <a:pt x="581" y="74"/>
                  </a:lnTo>
                  <a:lnTo>
                    <a:pt x="494" y="53"/>
                  </a:lnTo>
                  <a:lnTo>
                    <a:pt x="437" y="64"/>
                  </a:lnTo>
                  <a:lnTo>
                    <a:pt x="380" y="21"/>
                  </a:lnTo>
                  <a:lnTo>
                    <a:pt x="524" y="32"/>
                  </a:lnTo>
                  <a:lnTo>
                    <a:pt x="680" y="53"/>
                  </a:lnTo>
                  <a:lnTo>
                    <a:pt x="756" y="41"/>
                  </a:lnTo>
                  <a:lnTo>
                    <a:pt x="718" y="21"/>
                  </a:lnTo>
                  <a:lnTo>
                    <a:pt x="640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8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5" y="64"/>
                  </a:lnTo>
                  <a:lnTo>
                    <a:pt x="330" y="32"/>
                  </a:lnTo>
                  <a:lnTo>
                    <a:pt x="380" y="53"/>
                  </a:lnTo>
                  <a:lnTo>
                    <a:pt x="406" y="74"/>
                  </a:lnTo>
                  <a:lnTo>
                    <a:pt x="251" y="83"/>
                  </a:lnTo>
                  <a:lnTo>
                    <a:pt x="213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7" y="180"/>
                  </a:lnTo>
                  <a:lnTo>
                    <a:pt x="262" y="116"/>
                  </a:lnTo>
                  <a:lnTo>
                    <a:pt x="359" y="95"/>
                  </a:lnTo>
                  <a:lnTo>
                    <a:pt x="406" y="95"/>
                  </a:lnTo>
                  <a:lnTo>
                    <a:pt x="456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5" name="Freeform 172"/>
            <p:cNvSpPr>
              <a:spLocks noChangeArrowheads="1"/>
            </p:cNvSpPr>
            <p:nvPr/>
          </p:nvSpPr>
          <p:spPr bwMode="auto">
            <a:xfrm>
              <a:off x="513" y="1575"/>
              <a:ext cx="53" cy="63"/>
            </a:xfrm>
            <a:custGeom>
              <a:avLst/>
              <a:gdLst>
                <a:gd name="T0" fmla="*/ 1 w 104"/>
                <a:gd name="T1" fmla="*/ 0 h 127"/>
                <a:gd name="T2" fmla="*/ 1 w 104"/>
                <a:gd name="T3" fmla="*/ 0 h 127"/>
                <a:gd name="T4" fmla="*/ 0 w 104"/>
                <a:gd name="T5" fmla="*/ 0 h 127"/>
                <a:gd name="T6" fmla="*/ 0 w 104"/>
                <a:gd name="T7" fmla="*/ 0 h 127"/>
                <a:gd name="T8" fmla="*/ 0 w 104"/>
                <a:gd name="T9" fmla="*/ 0 h 127"/>
                <a:gd name="T10" fmla="*/ 0 w 104"/>
                <a:gd name="T11" fmla="*/ 0 h 127"/>
                <a:gd name="T12" fmla="*/ 1 w 104"/>
                <a:gd name="T13" fmla="*/ 0 h 127"/>
                <a:gd name="T14" fmla="*/ 1 w 104"/>
                <a:gd name="T15" fmla="*/ 0 h 127"/>
                <a:gd name="T16" fmla="*/ 1 w 104"/>
                <a:gd name="T17" fmla="*/ 0 h 127"/>
                <a:gd name="T18" fmla="*/ 1 w 104"/>
                <a:gd name="T19" fmla="*/ 0 h 127"/>
                <a:gd name="T20" fmla="*/ 1 w 104"/>
                <a:gd name="T21" fmla="*/ 0 h 127"/>
                <a:gd name="T22" fmla="*/ 1 w 104"/>
                <a:gd name="T23" fmla="*/ 0 h 127"/>
                <a:gd name="T24" fmla="*/ 1 w 104"/>
                <a:gd name="T25" fmla="*/ 0 h 127"/>
                <a:gd name="T26" fmla="*/ 1 w 104"/>
                <a:gd name="T27" fmla="*/ 0 h 127"/>
                <a:gd name="T28" fmla="*/ 1 w 104"/>
                <a:gd name="T29" fmla="*/ 0 h 127"/>
                <a:gd name="T30" fmla="*/ 1 w 104"/>
                <a:gd name="T31" fmla="*/ 0 h 127"/>
                <a:gd name="T32" fmla="*/ 1 w 104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7"/>
                <a:gd name="T53" fmla="*/ 104 w 104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7">
                  <a:moveTo>
                    <a:pt x="47" y="127"/>
                  </a:moveTo>
                  <a:lnTo>
                    <a:pt x="9" y="118"/>
                  </a:lnTo>
                  <a:lnTo>
                    <a:pt x="0" y="107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4" y="10"/>
                  </a:lnTo>
                  <a:lnTo>
                    <a:pt x="104" y="33"/>
                  </a:lnTo>
                  <a:lnTo>
                    <a:pt x="95" y="86"/>
                  </a:lnTo>
                  <a:lnTo>
                    <a:pt x="95" y="95"/>
                  </a:lnTo>
                  <a:lnTo>
                    <a:pt x="85" y="95"/>
                  </a:lnTo>
                  <a:lnTo>
                    <a:pt x="85" y="118"/>
                  </a:lnTo>
                  <a:lnTo>
                    <a:pt x="66" y="118"/>
                  </a:lnTo>
                  <a:lnTo>
                    <a:pt x="66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6" name="Freeform 173"/>
            <p:cNvSpPr>
              <a:spLocks noChangeArrowheads="1"/>
            </p:cNvSpPr>
            <p:nvPr/>
          </p:nvSpPr>
          <p:spPr bwMode="auto">
            <a:xfrm>
              <a:off x="361" y="1601"/>
              <a:ext cx="198" cy="134"/>
            </a:xfrm>
            <a:custGeom>
              <a:avLst/>
              <a:gdLst>
                <a:gd name="T0" fmla="*/ 0 w 397"/>
                <a:gd name="T1" fmla="*/ 1 h 268"/>
                <a:gd name="T2" fmla="*/ 0 w 397"/>
                <a:gd name="T3" fmla="*/ 1 h 268"/>
                <a:gd name="T4" fmla="*/ 0 w 397"/>
                <a:gd name="T5" fmla="*/ 1 h 268"/>
                <a:gd name="T6" fmla="*/ 0 w 397"/>
                <a:gd name="T7" fmla="*/ 1 h 268"/>
                <a:gd name="T8" fmla="*/ 0 w 397"/>
                <a:gd name="T9" fmla="*/ 1 h 268"/>
                <a:gd name="T10" fmla="*/ 0 w 397"/>
                <a:gd name="T11" fmla="*/ 1 h 268"/>
                <a:gd name="T12" fmla="*/ 0 w 397"/>
                <a:gd name="T13" fmla="*/ 1 h 268"/>
                <a:gd name="T14" fmla="*/ 0 w 397"/>
                <a:gd name="T15" fmla="*/ 1 h 268"/>
                <a:gd name="T16" fmla="*/ 0 w 397"/>
                <a:gd name="T17" fmla="*/ 1 h 268"/>
                <a:gd name="T18" fmla="*/ 0 w 397"/>
                <a:gd name="T19" fmla="*/ 1 h 268"/>
                <a:gd name="T20" fmla="*/ 0 w 397"/>
                <a:gd name="T21" fmla="*/ 1 h 268"/>
                <a:gd name="T22" fmla="*/ 0 w 397"/>
                <a:gd name="T23" fmla="*/ 1 h 268"/>
                <a:gd name="T24" fmla="*/ 0 w 397"/>
                <a:gd name="T25" fmla="*/ 1 h 268"/>
                <a:gd name="T26" fmla="*/ 0 w 397"/>
                <a:gd name="T27" fmla="*/ 1 h 268"/>
                <a:gd name="T28" fmla="*/ 0 w 397"/>
                <a:gd name="T29" fmla="*/ 1 h 268"/>
                <a:gd name="T30" fmla="*/ 0 w 397"/>
                <a:gd name="T31" fmla="*/ 0 h 268"/>
                <a:gd name="T32" fmla="*/ 0 w 397"/>
                <a:gd name="T33" fmla="*/ 0 h 268"/>
                <a:gd name="T34" fmla="*/ 0 w 397"/>
                <a:gd name="T35" fmla="*/ 1 h 268"/>
                <a:gd name="T36" fmla="*/ 0 w 397"/>
                <a:gd name="T37" fmla="*/ 1 h 268"/>
                <a:gd name="T38" fmla="*/ 0 w 397"/>
                <a:gd name="T39" fmla="*/ 1 h 268"/>
                <a:gd name="T40" fmla="*/ 0 w 397"/>
                <a:gd name="T41" fmla="*/ 1 h 268"/>
                <a:gd name="T42" fmla="*/ 0 w 397"/>
                <a:gd name="T43" fmla="*/ 1 h 268"/>
                <a:gd name="T44" fmla="*/ 0 w 397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7"/>
                <a:gd name="T70" fmla="*/ 0 h 268"/>
                <a:gd name="T71" fmla="*/ 397 w 397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7" h="268">
                  <a:moveTo>
                    <a:pt x="397" y="226"/>
                  </a:moveTo>
                  <a:lnTo>
                    <a:pt x="310" y="226"/>
                  </a:lnTo>
                  <a:lnTo>
                    <a:pt x="253" y="226"/>
                  </a:lnTo>
                  <a:lnTo>
                    <a:pt x="175" y="247"/>
                  </a:lnTo>
                  <a:lnTo>
                    <a:pt x="87" y="268"/>
                  </a:lnTo>
                  <a:lnTo>
                    <a:pt x="50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1" y="192"/>
                  </a:lnTo>
                  <a:lnTo>
                    <a:pt x="87" y="226"/>
                  </a:lnTo>
                  <a:lnTo>
                    <a:pt x="116" y="226"/>
                  </a:lnTo>
                  <a:lnTo>
                    <a:pt x="165" y="226"/>
                  </a:lnTo>
                  <a:lnTo>
                    <a:pt x="194" y="183"/>
                  </a:lnTo>
                  <a:lnTo>
                    <a:pt x="194" y="109"/>
                  </a:lnTo>
                  <a:lnTo>
                    <a:pt x="175" y="33"/>
                  </a:lnTo>
                  <a:lnTo>
                    <a:pt x="194" y="0"/>
                  </a:lnTo>
                  <a:lnTo>
                    <a:pt x="241" y="0"/>
                  </a:lnTo>
                  <a:lnTo>
                    <a:pt x="253" y="10"/>
                  </a:lnTo>
                  <a:lnTo>
                    <a:pt x="260" y="42"/>
                  </a:lnTo>
                  <a:lnTo>
                    <a:pt x="253" y="118"/>
                  </a:lnTo>
                  <a:lnTo>
                    <a:pt x="253" y="173"/>
                  </a:lnTo>
                  <a:lnTo>
                    <a:pt x="260" y="192"/>
                  </a:lnTo>
                  <a:lnTo>
                    <a:pt x="300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7" name="Freeform 174"/>
            <p:cNvSpPr>
              <a:spLocks noChangeArrowheads="1"/>
            </p:cNvSpPr>
            <p:nvPr/>
          </p:nvSpPr>
          <p:spPr bwMode="auto">
            <a:xfrm>
              <a:off x="614" y="1554"/>
              <a:ext cx="54" cy="62"/>
            </a:xfrm>
            <a:custGeom>
              <a:avLst/>
              <a:gdLst>
                <a:gd name="T0" fmla="*/ 1 w 108"/>
                <a:gd name="T1" fmla="*/ 0 h 125"/>
                <a:gd name="T2" fmla="*/ 1 w 108"/>
                <a:gd name="T3" fmla="*/ 0 h 125"/>
                <a:gd name="T4" fmla="*/ 0 w 108"/>
                <a:gd name="T5" fmla="*/ 0 h 125"/>
                <a:gd name="T6" fmla="*/ 0 w 108"/>
                <a:gd name="T7" fmla="*/ 0 h 125"/>
                <a:gd name="T8" fmla="*/ 0 w 108"/>
                <a:gd name="T9" fmla="*/ 0 h 125"/>
                <a:gd name="T10" fmla="*/ 0 w 108"/>
                <a:gd name="T11" fmla="*/ 0 h 125"/>
                <a:gd name="T12" fmla="*/ 1 w 108"/>
                <a:gd name="T13" fmla="*/ 0 h 125"/>
                <a:gd name="T14" fmla="*/ 1 w 108"/>
                <a:gd name="T15" fmla="*/ 0 h 125"/>
                <a:gd name="T16" fmla="*/ 1 w 108"/>
                <a:gd name="T17" fmla="*/ 0 h 125"/>
                <a:gd name="T18" fmla="*/ 1 w 108"/>
                <a:gd name="T19" fmla="*/ 0 h 125"/>
                <a:gd name="T20" fmla="*/ 1 w 108"/>
                <a:gd name="T21" fmla="*/ 0 h 125"/>
                <a:gd name="T22" fmla="*/ 1 w 108"/>
                <a:gd name="T23" fmla="*/ 0 h 125"/>
                <a:gd name="T24" fmla="*/ 1 w 108"/>
                <a:gd name="T25" fmla="*/ 0 h 125"/>
                <a:gd name="T26" fmla="*/ 1 w 108"/>
                <a:gd name="T27" fmla="*/ 0 h 125"/>
                <a:gd name="T28" fmla="*/ 1 w 108"/>
                <a:gd name="T29" fmla="*/ 0 h 125"/>
                <a:gd name="T30" fmla="*/ 1 w 108"/>
                <a:gd name="T31" fmla="*/ 0 h 125"/>
                <a:gd name="T32" fmla="*/ 1 w 108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5"/>
                <a:gd name="T53" fmla="*/ 108 w 108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5">
                  <a:moveTo>
                    <a:pt x="49" y="125"/>
                  </a:moveTo>
                  <a:lnTo>
                    <a:pt x="11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8" y="9"/>
                  </a:lnTo>
                  <a:lnTo>
                    <a:pt x="108" y="32"/>
                  </a:lnTo>
                  <a:lnTo>
                    <a:pt x="99" y="83"/>
                  </a:lnTo>
                  <a:lnTo>
                    <a:pt x="99" y="94"/>
                  </a:lnTo>
                  <a:lnTo>
                    <a:pt x="89" y="94"/>
                  </a:lnTo>
                  <a:lnTo>
                    <a:pt x="89" y="115"/>
                  </a:lnTo>
                  <a:lnTo>
                    <a:pt x="68" y="115"/>
                  </a:lnTo>
                  <a:lnTo>
                    <a:pt x="68" y="125"/>
                  </a:lnTo>
                  <a:lnTo>
                    <a:pt x="59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8" name="Freeform 175"/>
            <p:cNvSpPr>
              <a:spLocks noChangeArrowheads="1"/>
            </p:cNvSpPr>
            <p:nvPr/>
          </p:nvSpPr>
          <p:spPr bwMode="auto">
            <a:xfrm>
              <a:off x="381" y="1544"/>
              <a:ext cx="54" cy="64"/>
            </a:xfrm>
            <a:custGeom>
              <a:avLst/>
              <a:gdLst>
                <a:gd name="T0" fmla="*/ 1 w 108"/>
                <a:gd name="T1" fmla="*/ 1 h 127"/>
                <a:gd name="T2" fmla="*/ 1 w 108"/>
                <a:gd name="T3" fmla="*/ 1 h 127"/>
                <a:gd name="T4" fmla="*/ 1 w 108"/>
                <a:gd name="T5" fmla="*/ 1 h 127"/>
                <a:gd name="T6" fmla="*/ 0 w 108"/>
                <a:gd name="T7" fmla="*/ 1 h 127"/>
                <a:gd name="T8" fmla="*/ 0 w 108"/>
                <a:gd name="T9" fmla="*/ 1 h 127"/>
                <a:gd name="T10" fmla="*/ 0 w 108"/>
                <a:gd name="T11" fmla="*/ 1 h 127"/>
                <a:gd name="T12" fmla="*/ 1 w 108"/>
                <a:gd name="T13" fmla="*/ 0 h 127"/>
                <a:gd name="T14" fmla="*/ 1 w 108"/>
                <a:gd name="T15" fmla="*/ 0 h 127"/>
                <a:gd name="T16" fmla="*/ 1 w 108"/>
                <a:gd name="T17" fmla="*/ 1 h 127"/>
                <a:gd name="T18" fmla="*/ 1 w 108"/>
                <a:gd name="T19" fmla="*/ 1 h 127"/>
                <a:gd name="T20" fmla="*/ 1 w 108"/>
                <a:gd name="T21" fmla="*/ 1 h 127"/>
                <a:gd name="T22" fmla="*/ 1 w 108"/>
                <a:gd name="T23" fmla="*/ 1 h 127"/>
                <a:gd name="T24" fmla="*/ 1 w 108"/>
                <a:gd name="T25" fmla="*/ 1 h 127"/>
                <a:gd name="T26" fmla="*/ 1 w 108"/>
                <a:gd name="T27" fmla="*/ 1 h 127"/>
                <a:gd name="T28" fmla="*/ 1 w 108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7"/>
                <a:gd name="T47" fmla="*/ 108 w 108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7">
                  <a:moveTo>
                    <a:pt x="49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89" y="9"/>
                  </a:lnTo>
                  <a:lnTo>
                    <a:pt x="108" y="32"/>
                  </a:lnTo>
                  <a:lnTo>
                    <a:pt x="108" y="64"/>
                  </a:lnTo>
                  <a:lnTo>
                    <a:pt x="99" y="94"/>
                  </a:lnTo>
                  <a:lnTo>
                    <a:pt x="89" y="117"/>
                  </a:lnTo>
                  <a:lnTo>
                    <a:pt x="68" y="127"/>
                  </a:lnTo>
                  <a:lnTo>
                    <a:pt x="59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9" name="Freeform 176"/>
            <p:cNvSpPr>
              <a:spLocks noChangeArrowheads="1"/>
            </p:cNvSpPr>
            <p:nvPr/>
          </p:nvSpPr>
          <p:spPr bwMode="auto">
            <a:xfrm>
              <a:off x="716" y="1439"/>
              <a:ext cx="53" cy="64"/>
            </a:xfrm>
            <a:custGeom>
              <a:avLst/>
              <a:gdLst>
                <a:gd name="T0" fmla="*/ 0 w 107"/>
                <a:gd name="T1" fmla="*/ 1 h 127"/>
                <a:gd name="T2" fmla="*/ 0 w 107"/>
                <a:gd name="T3" fmla="*/ 1 h 127"/>
                <a:gd name="T4" fmla="*/ 0 w 107"/>
                <a:gd name="T5" fmla="*/ 1 h 127"/>
                <a:gd name="T6" fmla="*/ 0 w 107"/>
                <a:gd name="T7" fmla="*/ 1 h 127"/>
                <a:gd name="T8" fmla="*/ 0 w 107"/>
                <a:gd name="T9" fmla="*/ 1 h 127"/>
                <a:gd name="T10" fmla="*/ 0 w 107"/>
                <a:gd name="T11" fmla="*/ 0 h 127"/>
                <a:gd name="T12" fmla="*/ 0 w 107"/>
                <a:gd name="T13" fmla="*/ 0 h 127"/>
                <a:gd name="T14" fmla="*/ 0 w 107"/>
                <a:gd name="T15" fmla="*/ 0 h 127"/>
                <a:gd name="T16" fmla="*/ 0 w 107"/>
                <a:gd name="T17" fmla="*/ 1 h 127"/>
                <a:gd name="T18" fmla="*/ 0 w 107"/>
                <a:gd name="T19" fmla="*/ 1 h 127"/>
                <a:gd name="T20" fmla="*/ 0 w 107"/>
                <a:gd name="T21" fmla="*/ 1 h 127"/>
                <a:gd name="T22" fmla="*/ 0 w 107"/>
                <a:gd name="T23" fmla="*/ 1 h 127"/>
                <a:gd name="T24" fmla="*/ 0 w 107"/>
                <a:gd name="T25" fmla="*/ 1 h 127"/>
                <a:gd name="T26" fmla="*/ 0 w 107"/>
                <a:gd name="T27" fmla="*/ 1 h 127"/>
                <a:gd name="T28" fmla="*/ 0 w 107"/>
                <a:gd name="T29" fmla="*/ 1 h 127"/>
                <a:gd name="T30" fmla="*/ 0 w 107"/>
                <a:gd name="T31" fmla="*/ 1 h 127"/>
                <a:gd name="T32" fmla="*/ 0 w 107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27"/>
                <a:gd name="T53" fmla="*/ 107 w 107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27">
                  <a:moveTo>
                    <a:pt x="48" y="127"/>
                  </a:moveTo>
                  <a:lnTo>
                    <a:pt x="10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107" y="9"/>
                  </a:lnTo>
                  <a:lnTo>
                    <a:pt x="107" y="32"/>
                  </a:lnTo>
                  <a:lnTo>
                    <a:pt x="97" y="85"/>
                  </a:lnTo>
                  <a:lnTo>
                    <a:pt x="97" y="95"/>
                  </a:lnTo>
                  <a:lnTo>
                    <a:pt x="88" y="95"/>
                  </a:lnTo>
                  <a:lnTo>
                    <a:pt x="88" y="118"/>
                  </a:lnTo>
                  <a:lnTo>
                    <a:pt x="69" y="118"/>
                  </a:lnTo>
                  <a:lnTo>
                    <a:pt x="69" y="127"/>
                  </a:lnTo>
                  <a:lnTo>
                    <a:pt x="59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650" name="Group 177"/>
            <p:cNvGrpSpPr>
              <a:grpSpLocks/>
            </p:cNvGrpSpPr>
            <p:nvPr/>
          </p:nvGrpSpPr>
          <p:grpSpPr bwMode="auto">
            <a:xfrm>
              <a:off x="396" y="1965"/>
              <a:ext cx="323" cy="246"/>
              <a:chOff x="396" y="1965"/>
              <a:chExt cx="323" cy="246"/>
            </a:xfrm>
          </p:grpSpPr>
          <p:sp>
            <p:nvSpPr>
              <p:cNvPr id="66656" name="Freeform 178"/>
              <p:cNvSpPr>
                <a:spLocks noChangeArrowheads="1"/>
              </p:cNvSpPr>
              <p:nvPr/>
            </p:nvSpPr>
            <p:spPr bwMode="auto">
              <a:xfrm>
                <a:off x="396" y="1965"/>
                <a:ext cx="320" cy="247"/>
              </a:xfrm>
              <a:custGeom>
                <a:avLst/>
                <a:gdLst>
                  <a:gd name="T0" fmla="*/ 0 w 640"/>
                  <a:gd name="T1" fmla="*/ 0 h 496"/>
                  <a:gd name="T2" fmla="*/ 1 w 640"/>
                  <a:gd name="T3" fmla="*/ 0 h 496"/>
                  <a:gd name="T4" fmla="*/ 1 w 640"/>
                  <a:gd name="T5" fmla="*/ 0 h 496"/>
                  <a:gd name="T6" fmla="*/ 1 w 640"/>
                  <a:gd name="T7" fmla="*/ 0 h 496"/>
                  <a:gd name="T8" fmla="*/ 1 w 640"/>
                  <a:gd name="T9" fmla="*/ 0 h 496"/>
                  <a:gd name="T10" fmla="*/ 1 w 640"/>
                  <a:gd name="T11" fmla="*/ 0 h 496"/>
                  <a:gd name="T12" fmla="*/ 1 w 640"/>
                  <a:gd name="T13" fmla="*/ 0 h 496"/>
                  <a:gd name="T14" fmla="*/ 1 w 640"/>
                  <a:gd name="T15" fmla="*/ 0 h 496"/>
                  <a:gd name="T16" fmla="*/ 1 w 640"/>
                  <a:gd name="T17" fmla="*/ 0 h 496"/>
                  <a:gd name="T18" fmla="*/ 1 w 640"/>
                  <a:gd name="T19" fmla="*/ 0 h 496"/>
                  <a:gd name="T20" fmla="*/ 1 w 640"/>
                  <a:gd name="T21" fmla="*/ 0 h 496"/>
                  <a:gd name="T22" fmla="*/ 1 w 640"/>
                  <a:gd name="T23" fmla="*/ 0 h 496"/>
                  <a:gd name="T24" fmla="*/ 1 w 640"/>
                  <a:gd name="T25" fmla="*/ 0 h 496"/>
                  <a:gd name="T26" fmla="*/ 1 w 640"/>
                  <a:gd name="T27" fmla="*/ 0 h 496"/>
                  <a:gd name="T28" fmla="*/ 1 w 640"/>
                  <a:gd name="T29" fmla="*/ 0 h 496"/>
                  <a:gd name="T30" fmla="*/ 1 w 640"/>
                  <a:gd name="T31" fmla="*/ 0 h 496"/>
                  <a:gd name="T32" fmla="*/ 1 w 640"/>
                  <a:gd name="T33" fmla="*/ 0 h 496"/>
                  <a:gd name="T34" fmla="*/ 1 w 640"/>
                  <a:gd name="T35" fmla="*/ 0 h 4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0"/>
                  <a:gd name="T55" fmla="*/ 0 h 496"/>
                  <a:gd name="T56" fmla="*/ 640 w 640"/>
                  <a:gd name="T57" fmla="*/ 496 h 4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0" h="496">
                    <a:moveTo>
                      <a:pt x="0" y="496"/>
                    </a:moveTo>
                    <a:lnTo>
                      <a:pt x="76" y="475"/>
                    </a:lnTo>
                    <a:lnTo>
                      <a:pt x="137" y="464"/>
                    </a:lnTo>
                    <a:lnTo>
                      <a:pt x="194" y="401"/>
                    </a:lnTo>
                    <a:lnTo>
                      <a:pt x="224" y="380"/>
                    </a:lnTo>
                    <a:lnTo>
                      <a:pt x="243" y="348"/>
                    </a:lnTo>
                    <a:lnTo>
                      <a:pt x="243" y="285"/>
                    </a:lnTo>
                    <a:lnTo>
                      <a:pt x="243" y="221"/>
                    </a:lnTo>
                    <a:lnTo>
                      <a:pt x="272" y="169"/>
                    </a:lnTo>
                    <a:lnTo>
                      <a:pt x="321" y="128"/>
                    </a:lnTo>
                    <a:lnTo>
                      <a:pt x="378" y="107"/>
                    </a:lnTo>
                    <a:lnTo>
                      <a:pt x="456" y="107"/>
                    </a:lnTo>
                    <a:lnTo>
                      <a:pt x="515" y="107"/>
                    </a:lnTo>
                    <a:lnTo>
                      <a:pt x="543" y="107"/>
                    </a:lnTo>
                    <a:lnTo>
                      <a:pt x="564" y="95"/>
                    </a:lnTo>
                    <a:lnTo>
                      <a:pt x="591" y="75"/>
                    </a:lnTo>
                    <a:lnTo>
                      <a:pt x="610" y="42"/>
                    </a:lnTo>
                    <a:lnTo>
                      <a:pt x="64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7" name="Freeform 179"/>
              <p:cNvSpPr>
                <a:spLocks noChangeArrowheads="1"/>
              </p:cNvSpPr>
              <p:nvPr/>
            </p:nvSpPr>
            <p:spPr bwMode="auto">
              <a:xfrm>
                <a:off x="396" y="1965"/>
                <a:ext cx="320" cy="247"/>
              </a:xfrm>
              <a:custGeom>
                <a:avLst/>
                <a:gdLst>
                  <a:gd name="T0" fmla="*/ 0 w 640"/>
                  <a:gd name="T1" fmla="*/ 0 h 496"/>
                  <a:gd name="T2" fmla="*/ 1 w 640"/>
                  <a:gd name="T3" fmla="*/ 0 h 496"/>
                  <a:gd name="T4" fmla="*/ 1 w 640"/>
                  <a:gd name="T5" fmla="*/ 0 h 496"/>
                  <a:gd name="T6" fmla="*/ 1 w 640"/>
                  <a:gd name="T7" fmla="*/ 0 h 496"/>
                  <a:gd name="T8" fmla="*/ 1 w 640"/>
                  <a:gd name="T9" fmla="*/ 0 h 496"/>
                  <a:gd name="T10" fmla="*/ 1 w 640"/>
                  <a:gd name="T11" fmla="*/ 0 h 496"/>
                  <a:gd name="T12" fmla="*/ 1 w 640"/>
                  <a:gd name="T13" fmla="*/ 0 h 496"/>
                  <a:gd name="T14" fmla="*/ 1 w 640"/>
                  <a:gd name="T15" fmla="*/ 0 h 496"/>
                  <a:gd name="T16" fmla="*/ 1 w 640"/>
                  <a:gd name="T17" fmla="*/ 0 h 496"/>
                  <a:gd name="T18" fmla="*/ 1 w 640"/>
                  <a:gd name="T19" fmla="*/ 0 h 496"/>
                  <a:gd name="T20" fmla="*/ 1 w 640"/>
                  <a:gd name="T21" fmla="*/ 0 h 496"/>
                  <a:gd name="T22" fmla="*/ 1 w 640"/>
                  <a:gd name="T23" fmla="*/ 0 h 496"/>
                  <a:gd name="T24" fmla="*/ 1 w 640"/>
                  <a:gd name="T25" fmla="*/ 0 h 496"/>
                  <a:gd name="T26" fmla="*/ 1 w 640"/>
                  <a:gd name="T27" fmla="*/ 0 h 496"/>
                  <a:gd name="T28" fmla="*/ 1 w 640"/>
                  <a:gd name="T29" fmla="*/ 0 h 4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0"/>
                  <a:gd name="T46" fmla="*/ 0 h 496"/>
                  <a:gd name="T47" fmla="*/ 640 w 640"/>
                  <a:gd name="T48" fmla="*/ 496 h 4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0" h="496">
                    <a:moveTo>
                      <a:pt x="0" y="496"/>
                    </a:moveTo>
                    <a:lnTo>
                      <a:pt x="69" y="475"/>
                    </a:lnTo>
                    <a:lnTo>
                      <a:pt x="107" y="475"/>
                    </a:lnTo>
                    <a:lnTo>
                      <a:pt x="166" y="431"/>
                    </a:lnTo>
                    <a:lnTo>
                      <a:pt x="224" y="380"/>
                    </a:lnTo>
                    <a:lnTo>
                      <a:pt x="243" y="285"/>
                    </a:lnTo>
                    <a:lnTo>
                      <a:pt x="243" y="234"/>
                    </a:lnTo>
                    <a:lnTo>
                      <a:pt x="253" y="202"/>
                    </a:lnTo>
                    <a:lnTo>
                      <a:pt x="300" y="158"/>
                    </a:lnTo>
                    <a:lnTo>
                      <a:pt x="350" y="116"/>
                    </a:lnTo>
                    <a:lnTo>
                      <a:pt x="418" y="107"/>
                    </a:lnTo>
                    <a:lnTo>
                      <a:pt x="485" y="116"/>
                    </a:lnTo>
                    <a:lnTo>
                      <a:pt x="543" y="107"/>
                    </a:lnTo>
                    <a:lnTo>
                      <a:pt x="591" y="75"/>
                    </a:lnTo>
                    <a:lnTo>
                      <a:pt x="64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8" name="Freeform 180"/>
              <p:cNvSpPr>
                <a:spLocks noChangeArrowheads="1"/>
              </p:cNvSpPr>
              <p:nvPr/>
            </p:nvSpPr>
            <p:spPr bwMode="auto">
              <a:xfrm>
                <a:off x="416" y="1975"/>
                <a:ext cx="304" cy="226"/>
              </a:xfrm>
              <a:custGeom>
                <a:avLst/>
                <a:gdLst>
                  <a:gd name="T0" fmla="*/ 0 w 610"/>
                  <a:gd name="T1" fmla="*/ 0 h 452"/>
                  <a:gd name="T2" fmla="*/ 0 w 610"/>
                  <a:gd name="T3" fmla="*/ 0 h 452"/>
                  <a:gd name="T4" fmla="*/ 0 w 610"/>
                  <a:gd name="T5" fmla="*/ 1 h 452"/>
                  <a:gd name="T6" fmla="*/ 0 w 610"/>
                  <a:gd name="T7" fmla="*/ 1 h 452"/>
                  <a:gd name="T8" fmla="*/ 0 w 610"/>
                  <a:gd name="T9" fmla="*/ 1 h 452"/>
                  <a:gd name="T10" fmla="*/ 0 w 610"/>
                  <a:gd name="T11" fmla="*/ 1 h 452"/>
                  <a:gd name="T12" fmla="*/ 0 w 610"/>
                  <a:gd name="T13" fmla="*/ 1 h 452"/>
                  <a:gd name="T14" fmla="*/ 0 w 610"/>
                  <a:gd name="T15" fmla="*/ 1 h 452"/>
                  <a:gd name="T16" fmla="*/ 0 w 610"/>
                  <a:gd name="T17" fmla="*/ 1 h 452"/>
                  <a:gd name="T18" fmla="*/ 0 w 610"/>
                  <a:gd name="T19" fmla="*/ 1 h 452"/>
                  <a:gd name="T20" fmla="*/ 0 w 610"/>
                  <a:gd name="T21" fmla="*/ 1 h 452"/>
                  <a:gd name="T22" fmla="*/ 0 w 610"/>
                  <a:gd name="T23" fmla="*/ 1 h 452"/>
                  <a:gd name="T24" fmla="*/ 0 w 610"/>
                  <a:gd name="T25" fmla="*/ 1 h 452"/>
                  <a:gd name="T26" fmla="*/ 0 w 610"/>
                  <a:gd name="T27" fmla="*/ 1 h 452"/>
                  <a:gd name="T28" fmla="*/ 0 w 610"/>
                  <a:gd name="T29" fmla="*/ 1 h 452"/>
                  <a:gd name="T30" fmla="*/ 0 w 610"/>
                  <a:gd name="T31" fmla="*/ 1 h 4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0"/>
                  <a:gd name="T49" fmla="*/ 0 h 452"/>
                  <a:gd name="T50" fmla="*/ 610 w 610"/>
                  <a:gd name="T51" fmla="*/ 452 h 4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0" h="452">
                    <a:moveTo>
                      <a:pt x="610" y="0"/>
                    </a:moveTo>
                    <a:lnTo>
                      <a:pt x="522" y="0"/>
                    </a:lnTo>
                    <a:lnTo>
                      <a:pt x="473" y="23"/>
                    </a:lnTo>
                    <a:lnTo>
                      <a:pt x="416" y="74"/>
                    </a:lnTo>
                    <a:lnTo>
                      <a:pt x="388" y="126"/>
                    </a:lnTo>
                    <a:lnTo>
                      <a:pt x="388" y="241"/>
                    </a:lnTo>
                    <a:lnTo>
                      <a:pt x="338" y="285"/>
                    </a:lnTo>
                    <a:lnTo>
                      <a:pt x="291" y="336"/>
                    </a:lnTo>
                    <a:lnTo>
                      <a:pt x="232" y="346"/>
                    </a:lnTo>
                    <a:lnTo>
                      <a:pt x="164" y="359"/>
                    </a:lnTo>
                    <a:lnTo>
                      <a:pt x="107" y="359"/>
                    </a:lnTo>
                    <a:lnTo>
                      <a:pt x="88" y="369"/>
                    </a:lnTo>
                    <a:lnTo>
                      <a:pt x="57" y="369"/>
                    </a:lnTo>
                    <a:lnTo>
                      <a:pt x="38" y="388"/>
                    </a:lnTo>
                    <a:lnTo>
                      <a:pt x="12" y="410"/>
                    </a:lnTo>
                    <a:lnTo>
                      <a:pt x="0" y="45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9" name="Freeform 181"/>
              <p:cNvSpPr>
                <a:spLocks noChangeArrowheads="1"/>
              </p:cNvSpPr>
              <p:nvPr/>
            </p:nvSpPr>
            <p:spPr bwMode="auto">
              <a:xfrm>
                <a:off x="416" y="1975"/>
                <a:ext cx="304" cy="226"/>
              </a:xfrm>
              <a:custGeom>
                <a:avLst/>
                <a:gdLst>
                  <a:gd name="T0" fmla="*/ 0 w 610"/>
                  <a:gd name="T1" fmla="*/ 0 h 452"/>
                  <a:gd name="T2" fmla="*/ 0 w 610"/>
                  <a:gd name="T3" fmla="*/ 0 h 452"/>
                  <a:gd name="T4" fmla="*/ 0 w 610"/>
                  <a:gd name="T5" fmla="*/ 1 h 452"/>
                  <a:gd name="T6" fmla="*/ 0 w 610"/>
                  <a:gd name="T7" fmla="*/ 1 h 452"/>
                  <a:gd name="T8" fmla="*/ 0 w 610"/>
                  <a:gd name="T9" fmla="*/ 1 h 452"/>
                  <a:gd name="T10" fmla="*/ 0 w 610"/>
                  <a:gd name="T11" fmla="*/ 1 h 452"/>
                  <a:gd name="T12" fmla="*/ 0 w 610"/>
                  <a:gd name="T13" fmla="*/ 1 h 452"/>
                  <a:gd name="T14" fmla="*/ 0 w 610"/>
                  <a:gd name="T15" fmla="*/ 1 h 452"/>
                  <a:gd name="T16" fmla="*/ 0 w 610"/>
                  <a:gd name="T17" fmla="*/ 1 h 452"/>
                  <a:gd name="T18" fmla="*/ 0 w 610"/>
                  <a:gd name="T19" fmla="*/ 1 h 452"/>
                  <a:gd name="T20" fmla="*/ 0 w 610"/>
                  <a:gd name="T21" fmla="*/ 1 h 452"/>
                  <a:gd name="T22" fmla="*/ 0 w 610"/>
                  <a:gd name="T23" fmla="*/ 1 h 452"/>
                  <a:gd name="T24" fmla="*/ 0 w 610"/>
                  <a:gd name="T25" fmla="*/ 1 h 452"/>
                  <a:gd name="T26" fmla="*/ 0 w 610"/>
                  <a:gd name="T27" fmla="*/ 1 h 452"/>
                  <a:gd name="T28" fmla="*/ 0 w 610"/>
                  <a:gd name="T29" fmla="*/ 1 h 452"/>
                  <a:gd name="T30" fmla="*/ 0 w 610"/>
                  <a:gd name="T31" fmla="*/ 1 h 4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0"/>
                  <a:gd name="T49" fmla="*/ 0 h 452"/>
                  <a:gd name="T50" fmla="*/ 610 w 610"/>
                  <a:gd name="T51" fmla="*/ 452 h 4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0" h="452">
                    <a:moveTo>
                      <a:pt x="610" y="0"/>
                    </a:moveTo>
                    <a:lnTo>
                      <a:pt x="541" y="0"/>
                    </a:lnTo>
                    <a:lnTo>
                      <a:pt x="503" y="23"/>
                    </a:lnTo>
                    <a:lnTo>
                      <a:pt x="446" y="52"/>
                    </a:lnTo>
                    <a:lnTo>
                      <a:pt x="397" y="107"/>
                    </a:lnTo>
                    <a:lnTo>
                      <a:pt x="388" y="137"/>
                    </a:lnTo>
                    <a:lnTo>
                      <a:pt x="388" y="190"/>
                    </a:lnTo>
                    <a:lnTo>
                      <a:pt x="378" y="232"/>
                    </a:lnTo>
                    <a:lnTo>
                      <a:pt x="369" y="274"/>
                    </a:lnTo>
                    <a:lnTo>
                      <a:pt x="319" y="315"/>
                    </a:lnTo>
                    <a:lnTo>
                      <a:pt x="272" y="346"/>
                    </a:lnTo>
                    <a:lnTo>
                      <a:pt x="203" y="359"/>
                    </a:lnTo>
                    <a:lnTo>
                      <a:pt x="137" y="359"/>
                    </a:lnTo>
                    <a:lnTo>
                      <a:pt x="88" y="369"/>
                    </a:lnTo>
                    <a:lnTo>
                      <a:pt x="38" y="388"/>
                    </a:lnTo>
                    <a:lnTo>
                      <a:pt x="0" y="45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0" name="Line 182"/>
              <p:cNvSpPr>
                <a:spLocks noChangeShapeType="1"/>
              </p:cNvSpPr>
              <p:nvPr/>
            </p:nvSpPr>
            <p:spPr bwMode="auto">
              <a:xfrm>
                <a:off x="695" y="1972"/>
                <a:ext cx="4" cy="16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1" name="Line 183"/>
              <p:cNvSpPr>
                <a:spLocks noChangeShapeType="1"/>
              </p:cNvSpPr>
              <p:nvPr/>
            </p:nvSpPr>
            <p:spPr bwMode="auto">
              <a:xfrm>
                <a:off x="685" y="1978"/>
                <a:ext cx="1" cy="14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2" name="Line 184"/>
              <p:cNvSpPr>
                <a:spLocks noChangeShapeType="1"/>
              </p:cNvSpPr>
              <p:nvPr/>
            </p:nvSpPr>
            <p:spPr bwMode="auto">
              <a:xfrm>
                <a:off x="670" y="1984"/>
                <a:ext cx="1" cy="15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3" name="Line 185"/>
              <p:cNvSpPr>
                <a:spLocks noChangeShapeType="1"/>
              </p:cNvSpPr>
              <p:nvPr/>
            </p:nvSpPr>
            <p:spPr bwMode="auto">
              <a:xfrm>
                <a:off x="656" y="1995"/>
                <a:ext cx="1" cy="9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4" name="Line 186"/>
              <p:cNvSpPr>
                <a:spLocks noChangeShapeType="1"/>
              </p:cNvSpPr>
              <p:nvPr/>
            </p:nvSpPr>
            <p:spPr bwMode="auto">
              <a:xfrm>
                <a:off x="642" y="2006"/>
                <a:ext cx="1" cy="8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5" name="Line 187"/>
              <p:cNvSpPr>
                <a:spLocks noChangeShapeType="1"/>
              </p:cNvSpPr>
              <p:nvPr/>
            </p:nvSpPr>
            <p:spPr bwMode="auto">
              <a:xfrm>
                <a:off x="588" y="2015"/>
                <a:ext cx="13" cy="26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6" name="Line 188"/>
              <p:cNvSpPr>
                <a:spLocks noChangeShapeType="1"/>
              </p:cNvSpPr>
              <p:nvPr/>
            </p:nvSpPr>
            <p:spPr bwMode="auto">
              <a:xfrm>
                <a:off x="564" y="2032"/>
                <a:ext cx="37" cy="55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7" name="Line 189"/>
              <p:cNvSpPr>
                <a:spLocks noChangeShapeType="1"/>
              </p:cNvSpPr>
              <p:nvPr/>
            </p:nvSpPr>
            <p:spPr bwMode="auto">
              <a:xfrm>
                <a:off x="541" y="2051"/>
                <a:ext cx="45" cy="68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8" name="Line 190"/>
              <p:cNvSpPr>
                <a:spLocks noChangeShapeType="1"/>
              </p:cNvSpPr>
              <p:nvPr/>
            </p:nvSpPr>
            <p:spPr bwMode="auto">
              <a:xfrm>
                <a:off x="521" y="2080"/>
                <a:ext cx="32" cy="55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9" name="Line 191"/>
              <p:cNvSpPr>
                <a:spLocks noChangeShapeType="1"/>
              </p:cNvSpPr>
              <p:nvPr/>
            </p:nvSpPr>
            <p:spPr bwMode="auto">
              <a:xfrm>
                <a:off x="512" y="2121"/>
                <a:ext cx="21" cy="25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0" name="Line 192"/>
              <p:cNvSpPr>
                <a:spLocks noChangeShapeType="1"/>
              </p:cNvSpPr>
              <p:nvPr/>
            </p:nvSpPr>
            <p:spPr bwMode="auto">
              <a:xfrm>
                <a:off x="483" y="2153"/>
                <a:ext cx="3" cy="9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1" name="Line 193"/>
              <p:cNvSpPr>
                <a:spLocks noChangeShapeType="1"/>
              </p:cNvSpPr>
              <p:nvPr/>
            </p:nvSpPr>
            <p:spPr bwMode="auto">
              <a:xfrm>
                <a:off x="467" y="2153"/>
                <a:ext cx="9" cy="22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2" name="Line 194"/>
              <p:cNvSpPr>
                <a:spLocks noChangeShapeType="1"/>
              </p:cNvSpPr>
              <p:nvPr/>
            </p:nvSpPr>
            <p:spPr bwMode="auto">
              <a:xfrm>
                <a:off x="452" y="2162"/>
                <a:ext cx="5" cy="25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3" name="Line 195"/>
              <p:cNvSpPr>
                <a:spLocks noChangeShapeType="1"/>
              </p:cNvSpPr>
              <p:nvPr/>
            </p:nvSpPr>
            <p:spPr bwMode="auto">
              <a:xfrm>
                <a:off x="434" y="2174"/>
                <a:ext cx="7" cy="19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4" name="Line 196"/>
              <p:cNvSpPr>
                <a:spLocks noChangeShapeType="1"/>
              </p:cNvSpPr>
              <p:nvPr/>
            </p:nvSpPr>
            <p:spPr bwMode="auto">
              <a:xfrm>
                <a:off x="424" y="2190"/>
                <a:ext cx="2" cy="12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651" name="Freeform 197"/>
            <p:cNvSpPr>
              <a:spLocks noChangeArrowheads="1"/>
            </p:cNvSpPr>
            <p:nvPr/>
          </p:nvSpPr>
          <p:spPr bwMode="auto">
            <a:xfrm>
              <a:off x="493" y="1911"/>
              <a:ext cx="54" cy="117"/>
            </a:xfrm>
            <a:custGeom>
              <a:avLst/>
              <a:gdLst>
                <a:gd name="T0" fmla="*/ 0 w 106"/>
                <a:gd name="T1" fmla="*/ 0 h 236"/>
                <a:gd name="T2" fmla="*/ 0 w 106"/>
                <a:gd name="T3" fmla="*/ 0 h 236"/>
                <a:gd name="T4" fmla="*/ 1 w 106"/>
                <a:gd name="T5" fmla="*/ 0 h 236"/>
                <a:gd name="T6" fmla="*/ 1 w 106"/>
                <a:gd name="T7" fmla="*/ 0 h 236"/>
                <a:gd name="T8" fmla="*/ 1 w 106"/>
                <a:gd name="T9" fmla="*/ 0 h 236"/>
                <a:gd name="T10" fmla="*/ 0 w 106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36"/>
                <a:gd name="T20" fmla="*/ 106 w 106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36">
                  <a:moveTo>
                    <a:pt x="0" y="0"/>
                  </a:moveTo>
                  <a:lnTo>
                    <a:pt x="0" y="0"/>
                  </a:lnTo>
                  <a:lnTo>
                    <a:pt x="49" y="236"/>
                  </a:lnTo>
                  <a:lnTo>
                    <a:pt x="57" y="141"/>
                  </a:lnTo>
                  <a:lnTo>
                    <a:pt x="106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652" name="Group 198"/>
            <p:cNvGrpSpPr>
              <a:grpSpLocks/>
            </p:cNvGrpSpPr>
            <p:nvPr/>
          </p:nvGrpSpPr>
          <p:grpSpPr bwMode="auto">
            <a:xfrm>
              <a:off x="493" y="1911"/>
              <a:ext cx="53" cy="116"/>
              <a:chOff x="493" y="1911"/>
              <a:chExt cx="53" cy="116"/>
            </a:xfrm>
          </p:grpSpPr>
          <p:sp>
            <p:nvSpPr>
              <p:cNvPr id="66654" name="Freeform 199"/>
              <p:cNvSpPr>
                <a:spLocks noChangeArrowheads="1"/>
              </p:cNvSpPr>
              <p:nvPr/>
            </p:nvSpPr>
            <p:spPr bwMode="auto">
              <a:xfrm>
                <a:off x="493" y="1911"/>
                <a:ext cx="54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5" name="Freeform 200"/>
              <p:cNvSpPr>
                <a:spLocks noChangeArrowheads="1"/>
              </p:cNvSpPr>
              <p:nvPr/>
            </p:nvSpPr>
            <p:spPr bwMode="auto">
              <a:xfrm>
                <a:off x="493" y="1911"/>
                <a:ext cx="54" cy="117"/>
              </a:xfrm>
              <a:custGeom>
                <a:avLst/>
                <a:gdLst>
                  <a:gd name="T0" fmla="*/ 0 w 106"/>
                  <a:gd name="T1" fmla="*/ 0 h 236"/>
                  <a:gd name="T2" fmla="*/ 1 w 106"/>
                  <a:gd name="T3" fmla="*/ 0 h 236"/>
                  <a:gd name="T4" fmla="*/ 1 w 106"/>
                  <a:gd name="T5" fmla="*/ 0 h 236"/>
                  <a:gd name="T6" fmla="*/ 1 w 106"/>
                  <a:gd name="T7" fmla="*/ 0 h 236"/>
                  <a:gd name="T8" fmla="*/ 0 w 106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36"/>
                  <a:gd name="T17" fmla="*/ 106 w 106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7" y="141"/>
                    </a:lnTo>
                    <a:lnTo>
                      <a:pt x="106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653" name="Rectangle 201"/>
            <p:cNvSpPr>
              <a:spLocks noChangeArrowheads="1"/>
            </p:cNvSpPr>
            <p:nvPr/>
          </p:nvSpPr>
          <p:spPr bwMode="auto">
            <a:xfrm>
              <a:off x="191" y="2361"/>
              <a:ext cx="735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>
                  <a:solidFill>
                    <a:srgbClr val="000000"/>
                  </a:solidFill>
                </a:rPr>
                <a:t>Норма</a:t>
              </a:r>
            </a:p>
          </p:txBody>
        </p:sp>
      </p:grpSp>
      <p:grpSp>
        <p:nvGrpSpPr>
          <p:cNvPr id="123082" name="Group 202"/>
          <p:cNvGrpSpPr>
            <a:grpSpLocks/>
          </p:cNvGrpSpPr>
          <p:nvPr/>
        </p:nvGrpSpPr>
        <p:grpSpPr bwMode="auto">
          <a:xfrm>
            <a:off x="627063" y="1620838"/>
            <a:ext cx="473075" cy="1365250"/>
            <a:chOff x="395" y="1021"/>
            <a:chExt cx="298" cy="860"/>
          </a:xfrm>
        </p:grpSpPr>
        <p:sp>
          <p:nvSpPr>
            <p:cNvPr id="66636" name="Oval 203"/>
            <p:cNvSpPr>
              <a:spLocks noChangeArrowheads="1"/>
            </p:cNvSpPr>
            <p:nvPr/>
          </p:nvSpPr>
          <p:spPr bwMode="auto">
            <a:xfrm>
              <a:off x="433" y="1816"/>
              <a:ext cx="62" cy="66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7" name="Oval 204"/>
            <p:cNvSpPr>
              <a:spLocks noChangeArrowheads="1"/>
            </p:cNvSpPr>
            <p:nvPr/>
          </p:nvSpPr>
          <p:spPr bwMode="auto">
            <a:xfrm>
              <a:off x="501" y="1674"/>
              <a:ext cx="90" cy="98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8" name="Oval 205"/>
            <p:cNvSpPr>
              <a:spLocks noChangeArrowheads="1"/>
            </p:cNvSpPr>
            <p:nvPr/>
          </p:nvSpPr>
          <p:spPr bwMode="auto">
            <a:xfrm>
              <a:off x="395" y="1410"/>
              <a:ext cx="120" cy="131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9" name="Oval 206"/>
            <p:cNvSpPr>
              <a:spLocks noChangeArrowheads="1"/>
            </p:cNvSpPr>
            <p:nvPr/>
          </p:nvSpPr>
          <p:spPr bwMode="auto">
            <a:xfrm>
              <a:off x="413" y="1025"/>
              <a:ext cx="281" cy="304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0" name="Rectangle 207"/>
            <p:cNvSpPr>
              <a:spLocks noChangeArrowheads="1"/>
            </p:cNvSpPr>
            <p:nvPr/>
          </p:nvSpPr>
          <p:spPr bwMode="auto">
            <a:xfrm>
              <a:off x="530" y="1021"/>
              <a:ext cx="48" cy="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88" name="Group 208"/>
          <p:cNvGrpSpPr>
            <a:grpSpLocks/>
          </p:cNvGrpSpPr>
          <p:nvPr/>
        </p:nvGrpSpPr>
        <p:grpSpPr bwMode="auto">
          <a:xfrm>
            <a:off x="1560513" y="1085850"/>
            <a:ext cx="1543050" cy="5484813"/>
            <a:chOff x="983" y="684"/>
            <a:chExt cx="972" cy="3455"/>
          </a:xfrm>
        </p:grpSpPr>
        <p:grpSp>
          <p:nvGrpSpPr>
            <p:cNvPr id="66595" name="Group 209"/>
            <p:cNvGrpSpPr>
              <a:grpSpLocks/>
            </p:cNvGrpSpPr>
            <p:nvPr/>
          </p:nvGrpSpPr>
          <p:grpSpPr bwMode="auto">
            <a:xfrm>
              <a:off x="1092" y="684"/>
              <a:ext cx="746" cy="1324"/>
              <a:chOff x="1092" y="684"/>
              <a:chExt cx="746" cy="1324"/>
            </a:xfrm>
          </p:grpSpPr>
          <p:sp>
            <p:nvSpPr>
              <p:cNvPr id="66634" name="Freeform 210"/>
              <p:cNvSpPr>
                <a:spLocks noChangeArrowheads="1"/>
              </p:cNvSpPr>
              <p:nvPr/>
            </p:nvSpPr>
            <p:spPr bwMode="auto">
              <a:xfrm>
                <a:off x="1092" y="684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3" y="32"/>
                    </a:lnTo>
                    <a:lnTo>
                      <a:pt x="262" y="51"/>
                    </a:lnTo>
                    <a:lnTo>
                      <a:pt x="253" y="74"/>
                    </a:lnTo>
                    <a:lnTo>
                      <a:pt x="253" y="127"/>
                    </a:lnTo>
                    <a:lnTo>
                      <a:pt x="243" y="243"/>
                    </a:lnTo>
                    <a:lnTo>
                      <a:pt x="253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5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8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6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6" y="463"/>
                    </a:lnTo>
                    <a:lnTo>
                      <a:pt x="815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5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  <a:lnTo>
                      <a:pt x="97" y="2639"/>
                    </a:lnTo>
                    <a:close/>
                  </a:path>
                </a:pathLst>
              </a:custGeom>
              <a:solidFill>
                <a:srgbClr val="F57B4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5" name="Freeform 211"/>
              <p:cNvSpPr>
                <a:spLocks noChangeArrowheads="1"/>
              </p:cNvSpPr>
              <p:nvPr/>
            </p:nvSpPr>
            <p:spPr bwMode="auto">
              <a:xfrm>
                <a:off x="1092" y="684"/>
                <a:ext cx="747" cy="1325"/>
              </a:xfrm>
              <a:custGeom>
                <a:avLst/>
                <a:gdLst>
                  <a:gd name="T0" fmla="*/ 1 w 1492"/>
                  <a:gd name="T1" fmla="*/ 1 h 2648"/>
                  <a:gd name="T2" fmla="*/ 1 w 1492"/>
                  <a:gd name="T3" fmla="*/ 1 h 2648"/>
                  <a:gd name="T4" fmla="*/ 1 w 1492"/>
                  <a:gd name="T5" fmla="*/ 1 h 2648"/>
                  <a:gd name="T6" fmla="*/ 1 w 1492"/>
                  <a:gd name="T7" fmla="*/ 1 h 2648"/>
                  <a:gd name="T8" fmla="*/ 1 w 1492"/>
                  <a:gd name="T9" fmla="*/ 1 h 2648"/>
                  <a:gd name="T10" fmla="*/ 1 w 1492"/>
                  <a:gd name="T11" fmla="*/ 1 h 2648"/>
                  <a:gd name="T12" fmla="*/ 1 w 1492"/>
                  <a:gd name="T13" fmla="*/ 1 h 2648"/>
                  <a:gd name="T14" fmla="*/ 1 w 1492"/>
                  <a:gd name="T15" fmla="*/ 1 h 2648"/>
                  <a:gd name="T16" fmla="*/ 1 w 1492"/>
                  <a:gd name="T17" fmla="*/ 1 h 2648"/>
                  <a:gd name="T18" fmla="*/ 1 w 1492"/>
                  <a:gd name="T19" fmla="*/ 1 h 2648"/>
                  <a:gd name="T20" fmla="*/ 1 w 1492"/>
                  <a:gd name="T21" fmla="*/ 1 h 2648"/>
                  <a:gd name="T22" fmla="*/ 1 w 1492"/>
                  <a:gd name="T23" fmla="*/ 1 h 2648"/>
                  <a:gd name="T24" fmla="*/ 1 w 1492"/>
                  <a:gd name="T25" fmla="*/ 1 h 2648"/>
                  <a:gd name="T26" fmla="*/ 1 w 1492"/>
                  <a:gd name="T27" fmla="*/ 1 h 2648"/>
                  <a:gd name="T28" fmla="*/ 1 w 1492"/>
                  <a:gd name="T29" fmla="*/ 1 h 2648"/>
                  <a:gd name="T30" fmla="*/ 1 w 1492"/>
                  <a:gd name="T31" fmla="*/ 1 h 2648"/>
                  <a:gd name="T32" fmla="*/ 1 w 1492"/>
                  <a:gd name="T33" fmla="*/ 1 h 2648"/>
                  <a:gd name="T34" fmla="*/ 1 w 1492"/>
                  <a:gd name="T35" fmla="*/ 1 h 2648"/>
                  <a:gd name="T36" fmla="*/ 1 w 1492"/>
                  <a:gd name="T37" fmla="*/ 1 h 2648"/>
                  <a:gd name="T38" fmla="*/ 1 w 1492"/>
                  <a:gd name="T39" fmla="*/ 1 h 2648"/>
                  <a:gd name="T40" fmla="*/ 1 w 1492"/>
                  <a:gd name="T41" fmla="*/ 1 h 2648"/>
                  <a:gd name="T42" fmla="*/ 1 w 1492"/>
                  <a:gd name="T43" fmla="*/ 1 h 2648"/>
                  <a:gd name="T44" fmla="*/ 1 w 1492"/>
                  <a:gd name="T45" fmla="*/ 1 h 2648"/>
                  <a:gd name="T46" fmla="*/ 1 w 1492"/>
                  <a:gd name="T47" fmla="*/ 1 h 2648"/>
                  <a:gd name="T48" fmla="*/ 1 w 1492"/>
                  <a:gd name="T49" fmla="*/ 1 h 2648"/>
                  <a:gd name="T50" fmla="*/ 1 w 1492"/>
                  <a:gd name="T51" fmla="*/ 1 h 2648"/>
                  <a:gd name="T52" fmla="*/ 1 w 1492"/>
                  <a:gd name="T53" fmla="*/ 1 h 2648"/>
                  <a:gd name="T54" fmla="*/ 1 w 1492"/>
                  <a:gd name="T55" fmla="*/ 1 h 2648"/>
                  <a:gd name="T56" fmla="*/ 1 w 1492"/>
                  <a:gd name="T57" fmla="*/ 1 h 2648"/>
                  <a:gd name="T58" fmla="*/ 1 w 1492"/>
                  <a:gd name="T59" fmla="*/ 1 h 2648"/>
                  <a:gd name="T60" fmla="*/ 1 w 1492"/>
                  <a:gd name="T61" fmla="*/ 1 h 2648"/>
                  <a:gd name="T62" fmla="*/ 1 w 1492"/>
                  <a:gd name="T63" fmla="*/ 1 h 2648"/>
                  <a:gd name="T64" fmla="*/ 1 w 1492"/>
                  <a:gd name="T65" fmla="*/ 1 h 2648"/>
                  <a:gd name="T66" fmla="*/ 1 w 1492"/>
                  <a:gd name="T67" fmla="*/ 1 h 2648"/>
                  <a:gd name="T68" fmla="*/ 1 w 1492"/>
                  <a:gd name="T69" fmla="*/ 1 h 2648"/>
                  <a:gd name="T70" fmla="*/ 1 w 1492"/>
                  <a:gd name="T71" fmla="*/ 1 h 2648"/>
                  <a:gd name="T72" fmla="*/ 1 w 1492"/>
                  <a:gd name="T73" fmla="*/ 1 h 2648"/>
                  <a:gd name="T74" fmla="*/ 1 w 1492"/>
                  <a:gd name="T75" fmla="*/ 1 h 2648"/>
                  <a:gd name="T76" fmla="*/ 1 w 1492"/>
                  <a:gd name="T77" fmla="*/ 1 h 2648"/>
                  <a:gd name="T78" fmla="*/ 1 w 1492"/>
                  <a:gd name="T79" fmla="*/ 1 h 2648"/>
                  <a:gd name="T80" fmla="*/ 1 w 1492"/>
                  <a:gd name="T81" fmla="*/ 1 h 2648"/>
                  <a:gd name="T82" fmla="*/ 1 w 1492"/>
                  <a:gd name="T83" fmla="*/ 1 h 2648"/>
                  <a:gd name="T84" fmla="*/ 1 w 1492"/>
                  <a:gd name="T85" fmla="*/ 1 h 2648"/>
                  <a:gd name="T86" fmla="*/ 1 w 1492"/>
                  <a:gd name="T87" fmla="*/ 1 h 2648"/>
                  <a:gd name="T88" fmla="*/ 1 w 1492"/>
                  <a:gd name="T89" fmla="*/ 1 h 2648"/>
                  <a:gd name="T90" fmla="*/ 1 w 1492"/>
                  <a:gd name="T91" fmla="*/ 1 h 2648"/>
                  <a:gd name="T92" fmla="*/ 1 w 1492"/>
                  <a:gd name="T93" fmla="*/ 1 h 2648"/>
                  <a:gd name="T94" fmla="*/ 1 w 1492"/>
                  <a:gd name="T95" fmla="*/ 1 h 2648"/>
                  <a:gd name="T96" fmla="*/ 1 w 1492"/>
                  <a:gd name="T97" fmla="*/ 1 h 2648"/>
                  <a:gd name="T98" fmla="*/ 1 w 1492"/>
                  <a:gd name="T99" fmla="*/ 1 h 2648"/>
                  <a:gd name="T100" fmla="*/ 1 w 1492"/>
                  <a:gd name="T101" fmla="*/ 1 h 2648"/>
                  <a:gd name="T102" fmla="*/ 1 w 1492"/>
                  <a:gd name="T103" fmla="*/ 1 h 2648"/>
                  <a:gd name="T104" fmla="*/ 1 w 1492"/>
                  <a:gd name="T105" fmla="*/ 1 h 2648"/>
                  <a:gd name="T106" fmla="*/ 1 w 1492"/>
                  <a:gd name="T107" fmla="*/ 1 h 2648"/>
                  <a:gd name="T108" fmla="*/ 1 w 1492"/>
                  <a:gd name="T109" fmla="*/ 1 h 2648"/>
                  <a:gd name="T110" fmla="*/ 1 w 1492"/>
                  <a:gd name="T111" fmla="*/ 1 h 2648"/>
                  <a:gd name="T112" fmla="*/ 1 w 1492"/>
                  <a:gd name="T113" fmla="*/ 1 h 2648"/>
                  <a:gd name="T114" fmla="*/ 1 w 1492"/>
                  <a:gd name="T115" fmla="*/ 1 h 2648"/>
                  <a:gd name="T116" fmla="*/ 1 w 1492"/>
                  <a:gd name="T117" fmla="*/ 1 h 26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2"/>
                  <a:gd name="T178" fmla="*/ 0 h 2648"/>
                  <a:gd name="T179" fmla="*/ 1492 w 1492"/>
                  <a:gd name="T180" fmla="*/ 2648 h 26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2" h="2648">
                    <a:moveTo>
                      <a:pt x="97" y="2639"/>
                    </a:moveTo>
                    <a:lnTo>
                      <a:pt x="49" y="2616"/>
                    </a:lnTo>
                    <a:lnTo>
                      <a:pt x="30" y="2616"/>
                    </a:lnTo>
                    <a:lnTo>
                      <a:pt x="11" y="2564"/>
                    </a:lnTo>
                    <a:lnTo>
                      <a:pt x="0" y="2490"/>
                    </a:lnTo>
                    <a:lnTo>
                      <a:pt x="0" y="2418"/>
                    </a:lnTo>
                    <a:lnTo>
                      <a:pt x="0" y="2363"/>
                    </a:lnTo>
                    <a:lnTo>
                      <a:pt x="30" y="2301"/>
                    </a:lnTo>
                    <a:lnTo>
                      <a:pt x="38" y="2196"/>
                    </a:lnTo>
                    <a:lnTo>
                      <a:pt x="49" y="2080"/>
                    </a:lnTo>
                    <a:lnTo>
                      <a:pt x="38" y="1955"/>
                    </a:lnTo>
                    <a:lnTo>
                      <a:pt x="30" y="1851"/>
                    </a:lnTo>
                    <a:lnTo>
                      <a:pt x="19" y="1631"/>
                    </a:lnTo>
                    <a:lnTo>
                      <a:pt x="19" y="1471"/>
                    </a:lnTo>
                    <a:lnTo>
                      <a:pt x="19" y="1251"/>
                    </a:lnTo>
                    <a:lnTo>
                      <a:pt x="19" y="1124"/>
                    </a:lnTo>
                    <a:lnTo>
                      <a:pt x="19" y="1019"/>
                    </a:lnTo>
                    <a:lnTo>
                      <a:pt x="19" y="945"/>
                    </a:lnTo>
                    <a:lnTo>
                      <a:pt x="19" y="894"/>
                    </a:lnTo>
                    <a:lnTo>
                      <a:pt x="11" y="693"/>
                    </a:lnTo>
                    <a:lnTo>
                      <a:pt x="0" y="452"/>
                    </a:lnTo>
                    <a:lnTo>
                      <a:pt x="0" y="336"/>
                    </a:lnTo>
                    <a:lnTo>
                      <a:pt x="11" y="273"/>
                    </a:lnTo>
                    <a:lnTo>
                      <a:pt x="11" y="220"/>
                    </a:lnTo>
                    <a:lnTo>
                      <a:pt x="38" y="211"/>
                    </a:lnTo>
                    <a:lnTo>
                      <a:pt x="57" y="243"/>
                    </a:lnTo>
                    <a:lnTo>
                      <a:pt x="68" y="336"/>
                    </a:lnTo>
                    <a:lnTo>
                      <a:pt x="78" y="410"/>
                    </a:lnTo>
                    <a:lnTo>
                      <a:pt x="106" y="389"/>
                    </a:lnTo>
                    <a:lnTo>
                      <a:pt x="106" y="273"/>
                    </a:lnTo>
                    <a:lnTo>
                      <a:pt x="97" y="211"/>
                    </a:lnTo>
                    <a:lnTo>
                      <a:pt x="118" y="157"/>
                    </a:lnTo>
                    <a:lnTo>
                      <a:pt x="137" y="127"/>
                    </a:lnTo>
                    <a:lnTo>
                      <a:pt x="144" y="157"/>
                    </a:lnTo>
                    <a:lnTo>
                      <a:pt x="156" y="285"/>
                    </a:lnTo>
                    <a:lnTo>
                      <a:pt x="175" y="410"/>
                    </a:lnTo>
                    <a:lnTo>
                      <a:pt x="175" y="431"/>
                    </a:lnTo>
                    <a:lnTo>
                      <a:pt x="194" y="431"/>
                    </a:lnTo>
                    <a:lnTo>
                      <a:pt x="194" y="380"/>
                    </a:lnTo>
                    <a:lnTo>
                      <a:pt x="203" y="294"/>
                    </a:lnTo>
                    <a:lnTo>
                      <a:pt x="203" y="137"/>
                    </a:lnTo>
                    <a:lnTo>
                      <a:pt x="203" y="74"/>
                    </a:lnTo>
                    <a:lnTo>
                      <a:pt x="232" y="51"/>
                    </a:lnTo>
                    <a:lnTo>
                      <a:pt x="253" y="32"/>
                    </a:lnTo>
                    <a:lnTo>
                      <a:pt x="262" y="51"/>
                    </a:lnTo>
                    <a:lnTo>
                      <a:pt x="253" y="74"/>
                    </a:lnTo>
                    <a:lnTo>
                      <a:pt x="253" y="127"/>
                    </a:lnTo>
                    <a:lnTo>
                      <a:pt x="243" y="243"/>
                    </a:lnTo>
                    <a:lnTo>
                      <a:pt x="253" y="357"/>
                    </a:lnTo>
                    <a:lnTo>
                      <a:pt x="271" y="452"/>
                    </a:lnTo>
                    <a:lnTo>
                      <a:pt x="281" y="452"/>
                    </a:lnTo>
                    <a:lnTo>
                      <a:pt x="290" y="421"/>
                    </a:lnTo>
                    <a:lnTo>
                      <a:pt x="290" y="285"/>
                    </a:lnTo>
                    <a:lnTo>
                      <a:pt x="290" y="157"/>
                    </a:lnTo>
                    <a:lnTo>
                      <a:pt x="290" y="104"/>
                    </a:lnTo>
                    <a:lnTo>
                      <a:pt x="300" y="83"/>
                    </a:lnTo>
                    <a:lnTo>
                      <a:pt x="300" y="74"/>
                    </a:lnTo>
                    <a:lnTo>
                      <a:pt x="319" y="95"/>
                    </a:lnTo>
                    <a:lnTo>
                      <a:pt x="340" y="157"/>
                    </a:lnTo>
                    <a:lnTo>
                      <a:pt x="340" y="252"/>
                    </a:lnTo>
                    <a:lnTo>
                      <a:pt x="340" y="357"/>
                    </a:lnTo>
                    <a:lnTo>
                      <a:pt x="340" y="431"/>
                    </a:lnTo>
                    <a:lnTo>
                      <a:pt x="340" y="463"/>
                    </a:lnTo>
                    <a:lnTo>
                      <a:pt x="349" y="463"/>
                    </a:lnTo>
                    <a:lnTo>
                      <a:pt x="359" y="399"/>
                    </a:lnTo>
                    <a:lnTo>
                      <a:pt x="368" y="294"/>
                    </a:lnTo>
                    <a:lnTo>
                      <a:pt x="359" y="178"/>
                    </a:lnTo>
                    <a:lnTo>
                      <a:pt x="359" y="116"/>
                    </a:lnTo>
                    <a:lnTo>
                      <a:pt x="368" y="74"/>
                    </a:lnTo>
                    <a:lnTo>
                      <a:pt x="368" y="32"/>
                    </a:lnTo>
                    <a:lnTo>
                      <a:pt x="397" y="32"/>
                    </a:lnTo>
                    <a:lnTo>
                      <a:pt x="416" y="63"/>
                    </a:lnTo>
                    <a:lnTo>
                      <a:pt x="416" y="137"/>
                    </a:lnTo>
                    <a:lnTo>
                      <a:pt x="406" y="220"/>
                    </a:lnTo>
                    <a:lnTo>
                      <a:pt x="406" y="315"/>
                    </a:lnTo>
                    <a:lnTo>
                      <a:pt x="406" y="399"/>
                    </a:lnTo>
                    <a:lnTo>
                      <a:pt x="416" y="452"/>
                    </a:lnTo>
                    <a:lnTo>
                      <a:pt x="416" y="440"/>
                    </a:lnTo>
                    <a:lnTo>
                      <a:pt x="446" y="431"/>
                    </a:lnTo>
                    <a:lnTo>
                      <a:pt x="475" y="357"/>
                    </a:lnTo>
                    <a:lnTo>
                      <a:pt x="465" y="232"/>
                    </a:lnTo>
                    <a:lnTo>
                      <a:pt x="465" y="104"/>
                    </a:lnTo>
                    <a:lnTo>
                      <a:pt x="465" y="63"/>
                    </a:lnTo>
                    <a:lnTo>
                      <a:pt x="494" y="51"/>
                    </a:lnTo>
                    <a:lnTo>
                      <a:pt x="503" y="51"/>
                    </a:lnTo>
                    <a:lnTo>
                      <a:pt x="515" y="95"/>
                    </a:lnTo>
                    <a:lnTo>
                      <a:pt x="522" y="220"/>
                    </a:lnTo>
                    <a:lnTo>
                      <a:pt x="522" y="357"/>
                    </a:lnTo>
                    <a:lnTo>
                      <a:pt x="522" y="399"/>
                    </a:lnTo>
                    <a:lnTo>
                      <a:pt x="543" y="431"/>
                    </a:lnTo>
                    <a:lnTo>
                      <a:pt x="571" y="440"/>
                    </a:lnTo>
                    <a:lnTo>
                      <a:pt x="571" y="410"/>
                    </a:lnTo>
                    <a:lnTo>
                      <a:pt x="571" y="347"/>
                    </a:lnTo>
                    <a:lnTo>
                      <a:pt x="552" y="211"/>
                    </a:lnTo>
                    <a:lnTo>
                      <a:pt x="552" y="116"/>
                    </a:lnTo>
                    <a:lnTo>
                      <a:pt x="562" y="63"/>
                    </a:lnTo>
                    <a:lnTo>
                      <a:pt x="590" y="32"/>
                    </a:lnTo>
                    <a:lnTo>
                      <a:pt x="609" y="0"/>
                    </a:lnTo>
                    <a:lnTo>
                      <a:pt x="628" y="9"/>
                    </a:lnTo>
                    <a:lnTo>
                      <a:pt x="640" y="74"/>
                    </a:lnTo>
                    <a:lnTo>
                      <a:pt x="609" y="146"/>
                    </a:lnTo>
                    <a:lnTo>
                      <a:pt x="602" y="232"/>
                    </a:lnTo>
                    <a:lnTo>
                      <a:pt x="609" y="315"/>
                    </a:lnTo>
                    <a:lnTo>
                      <a:pt x="628" y="399"/>
                    </a:lnTo>
                    <a:lnTo>
                      <a:pt x="659" y="452"/>
                    </a:lnTo>
                    <a:lnTo>
                      <a:pt x="659" y="431"/>
                    </a:lnTo>
                    <a:lnTo>
                      <a:pt x="640" y="357"/>
                    </a:lnTo>
                    <a:lnTo>
                      <a:pt x="640" y="273"/>
                    </a:lnTo>
                    <a:lnTo>
                      <a:pt x="640" y="201"/>
                    </a:lnTo>
                    <a:lnTo>
                      <a:pt x="649" y="116"/>
                    </a:lnTo>
                    <a:lnTo>
                      <a:pt x="678" y="51"/>
                    </a:lnTo>
                    <a:lnTo>
                      <a:pt x="689" y="32"/>
                    </a:lnTo>
                    <a:lnTo>
                      <a:pt x="697" y="42"/>
                    </a:lnTo>
                    <a:lnTo>
                      <a:pt x="697" y="74"/>
                    </a:lnTo>
                    <a:lnTo>
                      <a:pt x="697" y="127"/>
                    </a:lnTo>
                    <a:lnTo>
                      <a:pt x="689" y="252"/>
                    </a:lnTo>
                    <a:lnTo>
                      <a:pt x="689" y="306"/>
                    </a:lnTo>
                    <a:lnTo>
                      <a:pt x="689" y="357"/>
                    </a:lnTo>
                    <a:lnTo>
                      <a:pt x="708" y="431"/>
                    </a:lnTo>
                    <a:lnTo>
                      <a:pt x="716" y="431"/>
                    </a:lnTo>
                    <a:lnTo>
                      <a:pt x="727" y="410"/>
                    </a:lnTo>
                    <a:lnTo>
                      <a:pt x="737" y="306"/>
                    </a:lnTo>
                    <a:lnTo>
                      <a:pt x="737" y="243"/>
                    </a:lnTo>
                    <a:lnTo>
                      <a:pt x="758" y="178"/>
                    </a:lnTo>
                    <a:lnTo>
                      <a:pt x="765" y="104"/>
                    </a:lnTo>
                    <a:lnTo>
                      <a:pt x="784" y="74"/>
                    </a:lnTo>
                    <a:lnTo>
                      <a:pt x="796" y="63"/>
                    </a:lnTo>
                    <a:lnTo>
                      <a:pt x="803" y="83"/>
                    </a:lnTo>
                    <a:lnTo>
                      <a:pt x="784" y="178"/>
                    </a:lnTo>
                    <a:lnTo>
                      <a:pt x="784" y="294"/>
                    </a:lnTo>
                    <a:lnTo>
                      <a:pt x="784" y="410"/>
                    </a:lnTo>
                    <a:lnTo>
                      <a:pt x="796" y="463"/>
                    </a:lnTo>
                    <a:lnTo>
                      <a:pt x="815" y="431"/>
                    </a:lnTo>
                    <a:lnTo>
                      <a:pt x="833" y="306"/>
                    </a:lnTo>
                    <a:lnTo>
                      <a:pt x="843" y="178"/>
                    </a:lnTo>
                    <a:lnTo>
                      <a:pt x="864" y="74"/>
                    </a:lnTo>
                    <a:lnTo>
                      <a:pt x="871" y="42"/>
                    </a:lnTo>
                    <a:lnTo>
                      <a:pt x="902" y="51"/>
                    </a:lnTo>
                    <a:lnTo>
                      <a:pt x="902" y="83"/>
                    </a:lnTo>
                    <a:lnTo>
                      <a:pt x="911" y="137"/>
                    </a:lnTo>
                    <a:lnTo>
                      <a:pt x="902" y="232"/>
                    </a:lnTo>
                    <a:lnTo>
                      <a:pt x="902" y="336"/>
                    </a:lnTo>
                    <a:lnTo>
                      <a:pt x="902" y="421"/>
                    </a:lnTo>
                    <a:lnTo>
                      <a:pt x="902" y="440"/>
                    </a:lnTo>
                    <a:lnTo>
                      <a:pt x="921" y="431"/>
                    </a:lnTo>
                    <a:lnTo>
                      <a:pt x="930" y="336"/>
                    </a:lnTo>
                    <a:lnTo>
                      <a:pt x="930" y="273"/>
                    </a:lnTo>
                    <a:lnTo>
                      <a:pt x="930" y="232"/>
                    </a:lnTo>
                    <a:lnTo>
                      <a:pt x="930" y="201"/>
                    </a:lnTo>
                    <a:lnTo>
                      <a:pt x="949" y="201"/>
                    </a:lnTo>
                    <a:lnTo>
                      <a:pt x="949" y="220"/>
                    </a:lnTo>
                    <a:lnTo>
                      <a:pt x="959" y="273"/>
                    </a:lnTo>
                    <a:lnTo>
                      <a:pt x="959" y="366"/>
                    </a:lnTo>
                    <a:lnTo>
                      <a:pt x="970" y="440"/>
                    </a:lnTo>
                    <a:lnTo>
                      <a:pt x="970" y="431"/>
                    </a:lnTo>
                    <a:lnTo>
                      <a:pt x="989" y="380"/>
                    </a:lnTo>
                    <a:lnTo>
                      <a:pt x="989" y="294"/>
                    </a:lnTo>
                    <a:lnTo>
                      <a:pt x="999" y="252"/>
                    </a:lnTo>
                    <a:lnTo>
                      <a:pt x="989" y="157"/>
                    </a:lnTo>
                    <a:lnTo>
                      <a:pt x="978" y="63"/>
                    </a:lnTo>
                    <a:lnTo>
                      <a:pt x="978" y="32"/>
                    </a:lnTo>
                    <a:lnTo>
                      <a:pt x="999" y="32"/>
                    </a:lnTo>
                    <a:lnTo>
                      <a:pt x="999" y="42"/>
                    </a:lnTo>
                    <a:lnTo>
                      <a:pt x="1008" y="83"/>
                    </a:lnTo>
                    <a:lnTo>
                      <a:pt x="1018" y="178"/>
                    </a:lnTo>
                    <a:lnTo>
                      <a:pt x="1037" y="294"/>
                    </a:lnTo>
                    <a:lnTo>
                      <a:pt x="1027" y="399"/>
                    </a:lnTo>
                    <a:lnTo>
                      <a:pt x="1018" y="421"/>
                    </a:lnTo>
                    <a:lnTo>
                      <a:pt x="1037" y="410"/>
                    </a:lnTo>
                    <a:lnTo>
                      <a:pt x="1065" y="315"/>
                    </a:lnTo>
                    <a:lnTo>
                      <a:pt x="1065" y="188"/>
                    </a:lnTo>
                    <a:lnTo>
                      <a:pt x="1056" y="127"/>
                    </a:lnTo>
                    <a:lnTo>
                      <a:pt x="1065" y="83"/>
                    </a:lnTo>
                    <a:lnTo>
                      <a:pt x="1065" y="63"/>
                    </a:lnTo>
                    <a:lnTo>
                      <a:pt x="1095" y="83"/>
                    </a:lnTo>
                    <a:lnTo>
                      <a:pt x="1114" y="116"/>
                    </a:lnTo>
                    <a:lnTo>
                      <a:pt x="1124" y="169"/>
                    </a:lnTo>
                    <a:lnTo>
                      <a:pt x="1114" y="273"/>
                    </a:lnTo>
                    <a:lnTo>
                      <a:pt x="1114" y="380"/>
                    </a:lnTo>
                    <a:lnTo>
                      <a:pt x="1124" y="440"/>
                    </a:lnTo>
                    <a:lnTo>
                      <a:pt x="1124" y="431"/>
                    </a:lnTo>
                    <a:lnTo>
                      <a:pt x="1133" y="399"/>
                    </a:lnTo>
                    <a:lnTo>
                      <a:pt x="1133" y="306"/>
                    </a:lnTo>
                    <a:lnTo>
                      <a:pt x="1154" y="201"/>
                    </a:lnTo>
                    <a:lnTo>
                      <a:pt x="1154" y="157"/>
                    </a:lnTo>
                    <a:lnTo>
                      <a:pt x="1183" y="157"/>
                    </a:lnTo>
                    <a:lnTo>
                      <a:pt x="1192" y="169"/>
                    </a:lnTo>
                    <a:lnTo>
                      <a:pt x="1202" y="211"/>
                    </a:lnTo>
                    <a:lnTo>
                      <a:pt x="1192" y="306"/>
                    </a:lnTo>
                    <a:lnTo>
                      <a:pt x="1202" y="380"/>
                    </a:lnTo>
                    <a:lnTo>
                      <a:pt x="1221" y="421"/>
                    </a:lnTo>
                    <a:lnTo>
                      <a:pt x="1221" y="410"/>
                    </a:lnTo>
                    <a:lnTo>
                      <a:pt x="1242" y="366"/>
                    </a:lnTo>
                    <a:lnTo>
                      <a:pt x="1261" y="232"/>
                    </a:lnTo>
                    <a:lnTo>
                      <a:pt x="1261" y="157"/>
                    </a:lnTo>
                    <a:lnTo>
                      <a:pt x="1268" y="116"/>
                    </a:lnTo>
                    <a:lnTo>
                      <a:pt x="1268" y="83"/>
                    </a:lnTo>
                    <a:lnTo>
                      <a:pt x="1289" y="95"/>
                    </a:lnTo>
                    <a:lnTo>
                      <a:pt x="1308" y="157"/>
                    </a:lnTo>
                    <a:lnTo>
                      <a:pt x="1299" y="262"/>
                    </a:lnTo>
                    <a:lnTo>
                      <a:pt x="1299" y="366"/>
                    </a:lnTo>
                    <a:lnTo>
                      <a:pt x="1329" y="431"/>
                    </a:lnTo>
                    <a:lnTo>
                      <a:pt x="1337" y="431"/>
                    </a:lnTo>
                    <a:lnTo>
                      <a:pt x="1348" y="399"/>
                    </a:lnTo>
                    <a:lnTo>
                      <a:pt x="1348" y="285"/>
                    </a:lnTo>
                    <a:lnTo>
                      <a:pt x="1348" y="169"/>
                    </a:lnTo>
                    <a:lnTo>
                      <a:pt x="1348" y="127"/>
                    </a:lnTo>
                    <a:lnTo>
                      <a:pt x="1367" y="116"/>
                    </a:lnTo>
                    <a:lnTo>
                      <a:pt x="1375" y="127"/>
                    </a:lnTo>
                    <a:lnTo>
                      <a:pt x="1395" y="178"/>
                    </a:lnTo>
                    <a:lnTo>
                      <a:pt x="1416" y="294"/>
                    </a:lnTo>
                    <a:lnTo>
                      <a:pt x="1405" y="452"/>
                    </a:lnTo>
                    <a:lnTo>
                      <a:pt x="1405" y="558"/>
                    </a:lnTo>
                    <a:lnTo>
                      <a:pt x="1416" y="714"/>
                    </a:lnTo>
                    <a:lnTo>
                      <a:pt x="1435" y="1050"/>
                    </a:lnTo>
                    <a:lnTo>
                      <a:pt x="1424" y="1228"/>
                    </a:lnTo>
                    <a:lnTo>
                      <a:pt x="1424" y="1450"/>
                    </a:lnTo>
                    <a:lnTo>
                      <a:pt x="1416" y="1640"/>
                    </a:lnTo>
                    <a:lnTo>
                      <a:pt x="1416" y="1796"/>
                    </a:lnTo>
                    <a:lnTo>
                      <a:pt x="1424" y="1923"/>
                    </a:lnTo>
                    <a:lnTo>
                      <a:pt x="1462" y="2060"/>
                    </a:lnTo>
                    <a:lnTo>
                      <a:pt x="1483" y="2185"/>
                    </a:lnTo>
                    <a:lnTo>
                      <a:pt x="1492" y="2291"/>
                    </a:lnTo>
                    <a:lnTo>
                      <a:pt x="1483" y="2437"/>
                    </a:lnTo>
                    <a:lnTo>
                      <a:pt x="1454" y="2564"/>
                    </a:lnTo>
                    <a:lnTo>
                      <a:pt x="1405" y="2606"/>
                    </a:lnTo>
                    <a:lnTo>
                      <a:pt x="1337" y="2639"/>
                    </a:lnTo>
                    <a:lnTo>
                      <a:pt x="1154" y="2639"/>
                    </a:lnTo>
                    <a:lnTo>
                      <a:pt x="978" y="2639"/>
                    </a:lnTo>
                    <a:lnTo>
                      <a:pt x="833" y="2648"/>
                    </a:lnTo>
                    <a:lnTo>
                      <a:pt x="659" y="2639"/>
                    </a:lnTo>
                    <a:lnTo>
                      <a:pt x="484" y="2616"/>
                    </a:lnTo>
                    <a:lnTo>
                      <a:pt x="319" y="2606"/>
                    </a:lnTo>
                    <a:lnTo>
                      <a:pt x="243" y="2606"/>
                    </a:lnTo>
                    <a:lnTo>
                      <a:pt x="184" y="2639"/>
                    </a:lnTo>
                    <a:lnTo>
                      <a:pt x="97" y="2648"/>
                    </a:lnTo>
                  </a:path>
                </a:pathLst>
              </a:custGeom>
              <a:noFill/>
              <a:ln w="176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6596" name="Group 212"/>
            <p:cNvGrpSpPr>
              <a:grpSpLocks/>
            </p:cNvGrpSpPr>
            <p:nvPr/>
          </p:nvGrpSpPr>
          <p:grpSpPr bwMode="auto">
            <a:xfrm>
              <a:off x="1252" y="1514"/>
              <a:ext cx="401" cy="394"/>
              <a:chOff x="1252" y="1514"/>
              <a:chExt cx="401" cy="394"/>
            </a:xfrm>
          </p:grpSpPr>
          <p:sp>
            <p:nvSpPr>
              <p:cNvPr id="66632" name="Freeform 213"/>
              <p:cNvSpPr>
                <a:spLocks noChangeArrowheads="1"/>
              </p:cNvSpPr>
              <p:nvPr/>
            </p:nvSpPr>
            <p:spPr bwMode="auto">
              <a:xfrm>
                <a:off x="1252" y="1514"/>
                <a:ext cx="402" cy="395"/>
              </a:xfrm>
              <a:custGeom>
                <a:avLst/>
                <a:gdLst>
                  <a:gd name="T0" fmla="*/ 0 w 805"/>
                  <a:gd name="T1" fmla="*/ 1 h 790"/>
                  <a:gd name="T2" fmla="*/ 0 w 805"/>
                  <a:gd name="T3" fmla="*/ 1 h 790"/>
                  <a:gd name="T4" fmla="*/ 0 w 805"/>
                  <a:gd name="T5" fmla="*/ 1 h 790"/>
                  <a:gd name="T6" fmla="*/ 0 w 805"/>
                  <a:gd name="T7" fmla="*/ 1 h 790"/>
                  <a:gd name="T8" fmla="*/ 0 w 805"/>
                  <a:gd name="T9" fmla="*/ 1 h 790"/>
                  <a:gd name="T10" fmla="*/ 0 w 805"/>
                  <a:gd name="T11" fmla="*/ 1 h 790"/>
                  <a:gd name="T12" fmla="*/ 0 w 805"/>
                  <a:gd name="T13" fmla="*/ 1 h 790"/>
                  <a:gd name="T14" fmla="*/ 0 w 805"/>
                  <a:gd name="T15" fmla="*/ 1 h 790"/>
                  <a:gd name="T16" fmla="*/ 0 w 805"/>
                  <a:gd name="T17" fmla="*/ 1 h 790"/>
                  <a:gd name="T18" fmla="*/ 0 w 805"/>
                  <a:gd name="T19" fmla="*/ 1 h 790"/>
                  <a:gd name="T20" fmla="*/ 0 w 805"/>
                  <a:gd name="T21" fmla="*/ 0 h 790"/>
                  <a:gd name="T22" fmla="*/ 0 w 805"/>
                  <a:gd name="T23" fmla="*/ 0 h 790"/>
                  <a:gd name="T24" fmla="*/ 0 w 805"/>
                  <a:gd name="T25" fmla="*/ 1 h 790"/>
                  <a:gd name="T26" fmla="*/ 0 w 805"/>
                  <a:gd name="T27" fmla="*/ 1 h 790"/>
                  <a:gd name="T28" fmla="*/ 0 w 805"/>
                  <a:gd name="T29" fmla="*/ 1 h 790"/>
                  <a:gd name="T30" fmla="*/ 0 w 805"/>
                  <a:gd name="T31" fmla="*/ 1 h 790"/>
                  <a:gd name="T32" fmla="*/ 0 w 805"/>
                  <a:gd name="T33" fmla="*/ 1 h 790"/>
                  <a:gd name="T34" fmla="*/ 0 w 805"/>
                  <a:gd name="T35" fmla="*/ 1 h 790"/>
                  <a:gd name="T36" fmla="*/ 0 w 805"/>
                  <a:gd name="T37" fmla="*/ 1 h 790"/>
                  <a:gd name="T38" fmla="*/ 0 w 805"/>
                  <a:gd name="T39" fmla="*/ 1 h 790"/>
                  <a:gd name="T40" fmla="*/ 0 w 805"/>
                  <a:gd name="T41" fmla="*/ 1 h 790"/>
                  <a:gd name="T42" fmla="*/ 0 w 805"/>
                  <a:gd name="T43" fmla="*/ 1 h 790"/>
                  <a:gd name="T44" fmla="*/ 0 w 805"/>
                  <a:gd name="T45" fmla="*/ 1 h 790"/>
                  <a:gd name="T46" fmla="*/ 0 w 805"/>
                  <a:gd name="T47" fmla="*/ 1 h 7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5"/>
                  <a:gd name="T73" fmla="*/ 0 h 790"/>
                  <a:gd name="T74" fmla="*/ 805 w 805"/>
                  <a:gd name="T75" fmla="*/ 790 h 7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5" h="790">
                    <a:moveTo>
                      <a:pt x="397" y="769"/>
                    </a:moveTo>
                    <a:lnTo>
                      <a:pt x="165" y="757"/>
                    </a:lnTo>
                    <a:lnTo>
                      <a:pt x="118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6" y="0"/>
                    </a:lnTo>
                    <a:lnTo>
                      <a:pt x="786" y="137"/>
                    </a:lnTo>
                    <a:lnTo>
                      <a:pt x="795" y="211"/>
                    </a:lnTo>
                    <a:lnTo>
                      <a:pt x="795" y="275"/>
                    </a:lnTo>
                    <a:lnTo>
                      <a:pt x="805" y="389"/>
                    </a:lnTo>
                    <a:lnTo>
                      <a:pt x="805" y="505"/>
                    </a:lnTo>
                    <a:lnTo>
                      <a:pt x="748" y="642"/>
                    </a:lnTo>
                    <a:lnTo>
                      <a:pt x="668" y="706"/>
                    </a:lnTo>
                    <a:lnTo>
                      <a:pt x="602" y="748"/>
                    </a:lnTo>
                    <a:lnTo>
                      <a:pt x="524" y="780"/>
                    </a:lnTo>
                    <a:lnTo>
                      <a:pt x="456" y="790"/>
                    </a:lnTo>
                    <a:lnTo>
                      <a:pt x="408" y="790"/>
                    </a:lnTo>
                    <a:lnTo>
                      <a:pt x="397" y="769"/>
                    </a:lnTo>
                    <a:close/>
                  </a:path>
                </a:pathLst>
              </a:custGeom>
              <a:solidFill>
                <a:srgbClr val="712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3" name="Freeform 214"/>
              <p:cNvSpPr>
                <a:spLocks noChangeArrowheads="1"/>
              </p:cNvSpPr>
              <p:nvPr/>
            </p:nvSpPr>
            <p:spPr bwMode="auto">
              <a:xfrm>
                <a:off x="1252" y="1514"/>
                <a:ext cx="402" cy="395"/>
              </a:xfrm>
              <a:custGeom>
                <a:avLst/>
                <a:gdLst>
                  <a:gd name="T0" fmla="*/ 0 w 805"/>
                  <a:gd name="T1" fmla="*/ 1 h 790"/>
                  <a:gd name="T2" fmla="*/ 0 w 805"/>
                  <a:gd name="T3" fmla="*/ 1 h 790"/>
                  <a:gd name="T4" fmla="*/ 0 w 805"/>
                  <a:gd name="T5" fmla="*/ 1 h 790"/>
                  <a:gd name="T6" fmla="*/ 0 w 805"/>
                  <a:gd name="T7" fmla="*/ 1 h 790"/>
                  <a:gd name="T8" fmla="*/ 0 w 805"/>
                  <a:gd name="T9" fmla="*/ 1 h 790"/>
                  <a:gd name="T10" fmla="*/ 0 w 805"/>
                  <a:gd name="T11" fmla="*/ 1 h 790"/>
                  <a:gd name="T12" fmla="*/ 0 w 805"/>
                  <a:gd name="T13" fmla="*/ 1 h 790"/>
                  <a:gd name="T14" fmla="*/ 0 w 805"/>
                  <a:gd name="T15" fmla="*/ 1 h 790"/>
                  <a:gd name="T16" fmla="*/ 0 w 805"/>
                  <a:gd name="T17" fmla="*/ 1 h 790"/>
                  <a:gd name="T18" fmla="*/ 0 w 805"/>
                  <a:gd name="T19" fmla="*/ 1 h 790"/>
                  <a:gd name="T20" fmla="*/ 0 w 805"/>
                  <a:gd name="T21" fmla="*/ 0 h 790"/>
                  <a:gd name="T22" fmla="*/ 0 w 805"/>
                  <a:gd name="T23" fmla="*/ 0 h 790"/>
                  <a:gd name="T24" fmla="*/ 0 w 805"/>
                  <a:gd name="T25" fmla="*/ 1 h 790"/>
                  <a:gd name="T26" fmla="*/ 0 w 805"/>
                  <a:gd name="T27" fmla="*/ 1 h 790"/>
                  <a:gd name="T28" fmla="*/ 0 w 805"/>
                  <a:gd name="T29" fmla="*/ 1 h 790"/>
                  <a:gd name="T30" fmla="*/ 0 w 805"/>
                  <a:gd name="T31" fmla="*/ 1 h 790"/>
                  <a:gd name="T32" fmla="*/ 0 w 805"/>
                  <a:gd name="T33" fmla="*/ 1 h 790"/>
                  <a:gd name="T34" fmla="*/ 0 w 805"/>
                  <a:gd name="T35" fmla="*/ 1 h 790"/>
                  <a:gd name="T36" fmla="*/ 0 w 805"/>
                  <a:gd name="T37" fmla="*/ 1 h 790"/>
                  <a:gd name="T38" fmla="*/ 0 w 805"/>
                  <a:gd name="T39" fmla="*/ 1 h 790"/>
                  <a:gd name="T40" fmla="*/ 0 w 805"/>
                  <a:gd name="T41" fmla="*/ 1 h 790"/>
                  <a:gd name="T42" fmla="*/ 0 w 805"/>
                  <a:gd name="T43" fmla="*/ 1 h 790"/>
                  <a:gd name="T44" fmla="*/ 0 w 805"/>
                  <a:gd name="T45" fmla="*/ 1 h 7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5"/>
                  <a:gd name="T70" fmla="*/ 0 h 790"/>
                  <a:gd name="T71" fmla="*/ 805 w 805"/>
                  <a:gd name="T72" fmla="*/ 790 h 7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5" h="790">
                    <a:moveTo>
                      <a:pt x="397" y="769"/>
                    </a:moveTo>
                    <a:lnTo>
                      <a:pt x="165" y="757"/>
                    </a:lnTo>
                    <a:lnTo>
                      <a:pt x="118" y="706"/>
                    </a:lnTo>
                    <a:lnTo>
                      <a:pt x="68" y="642"/>
                    </a:lnTo>
                    <a:lnTo>
                      <a:pt x="38" y="558"/>
                    </a:lnTo>
                    <a:lnTo>
                      <a:pt x="0" y="454"/>
                    </a:lnTo>
                    <a:lnTo>
                      <a:pt x="11" y="359"/>
                    </a:lnTo>
                    <a:lnTo>
                      <a:pt x="11" y="252"/>
                    </a:lnTo>
                    <a:lnTo>
                      <a:pt x="57" y="158"/>
                    </a:lnTo>
                    <a:lnTo>
                      <a:pt x="106" y="65"/>
                    </a:lnTo>
                    <a:lnTo>
                      <a:pt x="271" y="0"/>
                    </a:lnTo>
                    <a:lnTo>
                      <a:pt x="496" y="0"/>
                    </a:lnTo>
                    <a:lnTo>
                      <a:pt x="786" y="137"/>
                    </a:lnTo>
                    <a:lnTo>
                      <a:pt x="795" y="211"/>
                    </a:lnTo>
                    <a:lnTo>
                      <a:pt x="795" y="275"/>
                    </a:lnTo>
                    <a:lnTo>
                      <a:pt x="805" y="389"/>
                    </a:lnTo>
                    <a:lnTo>
                      <a:pt x="805" y="505"/>
                    </a:lnTo>
                    <a:lnTo>
                      <a:pt x="748" y="642"/>
                    </a:lnTo>
                    <a:lnTo>
                      <a:pt x="668" y="706"/>
                    </a:lnTo>
                    <a:lnTo>
                      <a:pt x="602" y="748"/>
                    </a:lnTo>
                    <a:lnTo>
                      <a:pt x="524" y="780"/>
                    </a:lnTo>
                    <a:lnTo>
                      <a:pt x="456" y="790"/>
                    </a:lnTo>
                    <a:lnTo>
                      <a:pt x="408" y="79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97" name="Freeform 215"/>
            <p:cNvSpPr>
              <a:spLocks noChangeArrowheads="1"/>
            </p:cNvSpPr>
            <p:nvPr/>
          </p:nvSpPr>
          <p:spPr bwMode="auto">
            <a:xfrm>
              <a:off x="1186" y="1366"/>
              <a:ext cx="377" cy="126"/>
            </a:xfrm>
            <a:custGeom>
              <a:avLst/>
              <a:gdLst>
                <a:gd name="T0" fmla="*/ 0 w 756"/>
                <a:gd name="T1" fmla="*/ 1 h 252"/>
                <a:gd name="T2" fmla="*/ 0 w 756"/>
                <a:gd name="T3" fmla="*/ 1 h 252"/>
                <a:gd name="T4" fmla="*/ 0 w 756"/>
                <a:gd name="T5" fmla="*/ 1 h 252"/>
                <a:gd name="T6" fmla="*/ 0 w 756"/>
                <a:gd name="T7" fmla="*/ 1 h 252"/>
                <a:gd name="T8" fmla="*/ 0 w 756"/>
                <a:gd name="T9" fmla="*/ 1 h 252"/>
                <a:gd name="T10" fmla="*/ 0 w 756"/>
                <a:gd name="T11" fmla="*/ 1 h 252"/>
                <a:gd name="T12" fmla="*/ 0 w 756"/>
                <a:gd name="T13" fmla="*/ 1 h 252"/>
                <a:gd name="T14" fmla="*/ 0 w 756"/>
                <a:gd name="T15" fmla="*/ 1 h 252"/>
                <a:gd name="T16" fmla="*/ 0 w 756"/>
                <a:gd name="T17" fmla="*/ 1 h 252"/>
                <a:gd name="T18" fmla="*/ 0 w 756"/>
                <a:gd name="T19" fmla="*/ 1 h 252"/>
                <a:gd name="T20" fmla="*/ 0 w 756"/>
                <a:gd name="T21" fmla="*/ 1 h 252"/>
                <a:gd name="T22" fmla="*/ 0 w 756"/>
                <a:gd name="T23" fmla="*/ 1 h 252"/>
                <a:gd name="T24" fmla="*/ 0 w 756"/>
                <a:gd name="T25" fmla="*/ 1 h 252"/>
                <a:gd name="T26" fmla="*/ 0 w 756"/>
                <a:gd name="T27" fmla="*/ 1 h 252"/>
                <a:gd name="T28" fmla="*/ 0 w 756"/>
                <a:gd name="T29" fmla="*/ 1 h 252"/>
                <a:gd name="T30" fmla="*/ 0 w 756"/>
                <a:gd name="T31" fmla="*/ 1 h 252"/>
                <a:gd name="T32" fmla="*/ 0 w 756"/>
                <a:gd name="T33" fmla="*/ 0 h 252"/>
                <a:gd name="T34" fmla="*/ 0 w 756"/>
                <a:gd name="T35" fmla="*/ 1 h 252"/>
                <a:gd name="T36" fmla="*/ 0 w 756"/>
                <a:gd name="T37" fmla="*/ 1 h 252"/>
                <a:gd name="T38" fmla="*/ 0 w 756"/>
                <a:gd name="T39" fmla="*/ 1 h 252"/>
                <a:gd name="T40" fmla="*/ 0 w 756"/>
                <a:gd name="T41" fmla="*/ 1 h 252"/>
                <a:gd name="T42" fmla="*/ 0 w 756"/>
                <a:gd name="T43" fmla="*/ 1 h 252"/>
                <a:gd name="T44" fmla="*/ 0 w 756"/>
                <a:gd name="T45" fmla="*/ 1 h 252"/>
                <a:gd name="T46" fmla="*/ 0 w 756"/>
                <a:gd name="T47" fmla="*/ 1 h 252"/>
                <a:gd name="T48" fmla="*/ 0 w 756"/>
                <a:gd name="T49" fmla="*/ 1 h 252"/>
                <a:gd name="T50" fmla="*/ 0 w 756"/>
                <a:gd name="T51" fmla="*/ 1 h 252"/>
                <a:gd name="T52" fmla="*/ 0 w 756"/>
                <a:gd name="T53" fmla="*/ 1 h 252"/>
                <a:gd name="T54" fmla="*/ 0 w 756"/>
                <a:gd name="T55" fmla="*/ 1 h 252"/>
                <a:gd name="T56" fmla="*/ 0 w 756"/>
                <a:gd name="T57" fmla="*/ 1 h 252"/>
                <a:gd name="T58" fmla="*/ 0 w 756"/>
                <a:gd name="T59" fmla="*/ 1 h 252"/>
                <a:gd name="T60" fmla="*/ 0 w 756"/>
                <a:gd name="T61" fmla="*/ 1 h 252"/>
                <a:gd name="T62" fmla="*/ 0 w 756"/>
                <a:gd name="T63" fmla="*/ 1 h 252"/>
                <a:gd name="T64" fmla="*/ 0 w 756"/>
                <a:gd name="T65" fmla="*/ 1 h 252"/>
                <a:gd name="T66" fmla="*/ 0 w 756"/>
                <a:gd name="T67" fmla="*/ 1 h 2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6"/>
                <a:gd name="T103" fmla="*/ 0 h 252"/>
                <a:gd name="T104" fmla="*/ 756 w 756"/>
                <a:gd name="T105" fmla="*/ 252 h 2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6" h="252">
                  <a:moveTo>
                    <a:pt x="319" y="127"/>
                  </a:moveTo>
                  <a:lnTo>
                    <a:pt x="163" y="169"/>
                  </a:lnTo>
                  <a:lnTo>
                    <a:pt x="76" y="231"/>
                  </a:lnTo>
                  <a:lnTo>
                    <a:pt x="11" y="252"/>
                  </a:lnTo>
                  <a:lnTo>
                    <a:pt x="0" y="201"/>
                  </a:lnTo>
                  <a:lnTo>
                    <a:pt x="106" y="157"/>
                  </a:lnTo>
                  <a:lnTo>
                    <a:pt x="213" y="127"/>
                  </a:lnTo>
                  <a:lnTo>
                    <a:pt x="292" y="83"/>
                  </a:lnTo>
                  <a:lnTo>
                    <a:pt x="349" y="83"/>
                  </a:lnTo>
                  <a:lnTo>
                    <a:pt x="387" y="32"/>
                  </a:lnTo>
                  <a:lnTo>
                    <a:pt x="270" y="64"/>
                  </a:lnTo>
                  <a:lnTo>
                    <a:pt x="125" y="127"/>
                  </a:lnTo>
                  <a:lnTo>
                    <a:pt x="57" y="127"/>
                  </a:lnTo>
                  <a:lnTo>
                    <a:pt x="76" y="95"/>
                  </a:lnTo>
                  <a:lnTo>
                    <a:pt x="156" y="74"/>
                  </a:lnTo>
                  <a:lnTo>
                    <a:pt x="262" y="42"/>
                  </a:lnTo>
                  <a:lnTo>
                    <a:pt x="437" y="0"/>
                  </a:lnTo>
                  <a:lnTo>
                    <a:pt x="638" y="9"/>
                  </a:lnTo>
                  <a:lnTo>
                    <a:pt x="756" y="83"/>
                  </a:lnTo>
                  <a:lnTo>
                    <a:pt x="680" y="64"/>
                  </a:lnTo>
                  <a:lnTo>
                    <a:pt x="592" y="32"/>
                  </a:lnTo>
                  <a:lnTo>
                    <a:pt x="444" y="32"/>
                  </a:lnTo>
                  <a:lnTo>
                    <a:pt x="399" y="64"/>
                  </a:lnTo>
                  <a:lnTo>
                    <a:pt x="378" y="83"/>
                  </a:lnTo>
                  <a:lnTo>
                    <a:pt x="513" y="64"/>
                  </a:lnTo>
                  <a:lnTo>
                    <a:pt x="562" y="74"/>
                  </a:lnTo>
                  <a:lnTo>
                    <a:pt x="659" y="95"/>
                  </a:lnTo>
                  <a:lnTo>
                    <a:pt x="756" y="148"/>
                  </a:lnTo>
                  <a:lnTo>
                    <a:pt x="725" y="190"/>
                  </a:lnTo>
                  <a:lnTo>
                    <a:pt x="638" y="148"/>
                  </a:lnTo>
                  <a:lnTo>
                    <a:pt x="513" y="106"/>
                  </a:lnTo>
                  <a:lnTo>
                    <a:pt x="425" y="106"/>
                  </a:lnTo>
                  <a:lnTo>
                    <a:pt x="378" y="106"/>
                  </a:lnTo>
                  <a:lnTo>
                    <a:pt x="33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8" name="Freeform 216"/>
            <p:cNvSpPr>
              <a:spLocks noChangeArrowheads="1"/>
            </p:cNvSpPr>
            <p:nvPr/>
          </p:nvSpPr>
          <p:spPr bwMode="auto">
            <a:xfrm>
              <a:off x="1205" y="1461"/>
              <a:ext cx="413" cy="121"/>
            </a:xfrm>
            <a:custGeom>
              <a:avLst/>
              <a:gdLst>
                <a:gd name="T0" fmla="*/ 1 w 826"/>
                <a:gd name="T1" fmla="*/ 0 h 243"/>
                <a:gd name="T2" fmla="*/ 1 w 826"/>
                <a:gd name="T3" fmla="*/ 0 h 243"/>
                <a:gd name="T4" fmla="*/ 1 w 826"/>
                <a:gd name="T5" fmla="*/ 0 h 243"/>
                <a:gd name="T6" fmla="*/ 1 w 826"/>
                <a:gd name="T7" fmla="*/ 0 h 243"/>
                <a:gd name="T8" fmla="*/ 1 w 826"/>
                <a:gd name="T9" fmla="*/ 0 h 243"/>
                <a:gd name="T10" fmla="*/ 1 w 826"/>
                <a:gd name="T11" fmla="*/ 0 h 243"/>
                <a:gd name="T12" fmla="*/ 1 w 826"/>
                <a:gd name="T13" fmla="*/ 0 h 243"/>
                <a:gd name="T14" fmla="*/ 1 w 826"/>
                <a:gd name="T15" fmla="*/ 0 h 243"/>
                <a:gd name="T16" fmla="*/ 1 w 826"/>
                <a:gd name="T17" fmla="*/ 0 h 243"/>
                <a:gd name="T18" fmla="*/ 1 w 826"/>
                <a:gd name="T19" fmla="*/ 0 h 243"/>
                <a:gd name="T20" fmla="*/ 1 w 826"/>
                <a:gd name="T21" fmla="*/ 0 h 243"/>
                <a:gd name="T22" fmla="*/ 1 w 826"/>
                <a:gd name="T23" fmla="*/ 0 h 243"/>
                <a:gd name="T24" fmla="*/ 1 w 826"/>
                <a:gd name="T25" fmla="*/ 0 h 243"/>
                <a:gd name="T26" fmla="*/ 1 w 826"/>
                <a:gd name="T27" fmla="*/ 0 h 243"/>
                <a:gd name="T28" fmla="*/ 1 w 826"/>
                <a:gd name="T29" fmla="*/ 0 h 243"/>
                <a:gd name="T30" fmla="*/ 1 w 826"/>
                <a:gd name="T31" fmla="*/ 0 h 243"/>
                <a:gd name="T32" fmla="*/ 1 w 826"/>
                <a:gd name="T33" fmla="*/ 0 h 243"/>
                <a:gd name="T34" fmla="*/ 1 w 826"/>
                <a:gd name="T35" fmla="*/ 0 h 243"/>
                <a:gd name="T36" fmla="*/ 0 w 826"/>
                <a:gd name="T37" fmla="*/ 0 h 243"/>
                <a:gd name="T38" fmla="*/ 1 w 826"/>
                <a:gd name="T39" fmla="*/ 0 h 243"/>
                <a:gd name="T40" fmla="*/ 1 w 826"/>
                <a:gd name="T41" fmla="*/ 0 h 243"/>
                <a:gd name="T42" fmla="*/ 1 w 826"/>
                <a:gd name="T43" fmla="*/ 0 h 243"/>
                <a:gd name="T44" fmla="*/ 1 w 826"/>
                <a:gd name="T45" fmla="*/ 0 h 243"/>
                <a:gd name="T46" fmla="*/ 1 w 826"/>
                <a:gd name="T47" fmla="*/ 0 h 243"/>
                <a:gd name="T48" fmla="*/ 1 w 826"/>
                <a:gd name="T49" fmla="*/ 0 h 243"/>
                <a:gd name="T50" fmla="*/ 1 w 826"/>
                <a:gd name="T51" fmla="*/ 0 h 243"/>
                <a:gd name="T52" fmla="*/ 1 w 826"/>
                <a:gd name="T53" fmla="*/ 0 h 243"/>
                <a:gd name="T54" fmla="*/ 1 w 826"/>
                <a:gd name="T55" fmla="*/ 0 h 243"/>
                <a:gd name="T56" fmla="*/ 1 w 826"/>
                <a:gd name="T57" fmla="*/ 0 h 243"/>
                <a:gd name="T58" fmla="*/ 1 w 826"/>
                <a:gd name="T59" fmla="*/ 0 h 243"/>
                <a:gd name="T60" fmla="*/ 1 w 826"/>
                <a:gd name="T61" fmla="*/ 0 h 243"/>
                <a:gd name="T62" fmla="*/ 1 w 826"/>
                <a:gd name="T63" fmla="*/ 0 h 243"/>
                <a:gd name="T64" fmla="*/ 1 w 826"/>
                <a:gd name="T65" fmla="*/ 0 h 243"/>
                <a:gd name="T66" fmla="*/ 1 w 826"/>
                <a:gd name="T67" fmla="*/ 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6"/>
                <a:gd name="T103" fmla="*/ 0 h 243"/>
                <a:gd name="T104" fmla="*/ 826 w 82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6" h="243">
                  <a:moveTo>
                    <a:pt x="476" y="95"/>
                  </a:moveTo>
                  <a:lnTo>
                    <a:pt x="642" y="106"/>
                  </a:lnTo>
                  <a:lnTo>
                    <a:pt x="748" y="159"/>
                  </a:lnTo>
                  <a:lnTo>
                    <a:pt x="826" y="159"/>
                  </a:lnTo>
                  <a:lnTo>
                    <a:pt x="826" y="106"/>
                  </a:lnTo>
                  <a:lnTo>
                    <a:pt x="708" y="83"/>
                  </a:lnTo>
                  <a:lnTo>
                    <a:pt x="583" y="74"/>
                  </a:lnTo>
                  <a:lnTo>
                    <a:pt x="495" y="53"/>
                  </a:lnTo>
                  <a:lnTo>
                    <a:pt x="437" y="64"/>
                  </a:lnTo>
                  <a:lnTo>
                    <a:pt x="380" y="21"/>
                  </a:lnTo>
                  <a:lnTo>
                    <a:pt x="524" y="32"/>
                  </a:lnTo>
                  <a:lnTo>
                    <a:pt x="682" y="53"/>
                  </a:lnTo>
                  <a:lnTo>
                    <a:pt x="757" y="41"/>
                  </a:lnTo>
                  <a:lnTo>
                    <a:pt x="720" y="21"/>
                  </a:lnTo>
                  <a:lnTo>
                    <a:pt x="642" y="21"/>
                  </a:lnTo>
                  <a:lnTo>
                    <a:pt x="524" y="0"/>
                  </a:lnTo>
                  <a:lnTo>
                    <a:pt x="330" y="0"/>
                  </a:lnTo>
                  <a:lnTo>
                    <a:pt x="118" y="53"/>
                  </a:lnTo>
                  <a:lnTo>
                    <a:pt x="0" y="148"/>
                  </a:lnTo>
                  <a:lnTo>
                    <a:pt x="87" y="116"/>
                  </a:lnTo>
                  <a:lnTo>
                    <a:pt x="175" y="64"/>
                  </a:lnTo>
                  <a:lnTo>
                    <a:pt x="330" y="32"/>
                  </a:lnTo>
                  <a:lnTo>
                    <a:pt x="380" y="53"/>
                  </a:lnTo>
                  <a:lnTo>
                    <a:pt x="408" y="74"/>
                  </a:lnTo>
                  <a:lnTo>
                    <a:pt x="252" y="83"/>
                  </a:lnTo>
                  <a:lnTo>
                    <a:pt x="213" y="106"/>
                  </a:lnTo>
                  <a:lnTo>
                    <a:pt x="106" y="136"/>
                  </a:lnTo>
                  <a:lnTo>
                    <a:pt x="11" y="210"/>
                  </a:lnTo>
                  <a:lnTo>
                    <a:pt x="49" y="243"/>
                  </a:lnTo>
                  <a:lnTo>
                    <a:pt x="137" y="180"/>
                  </a:lnTo>
                  <a:lnTo>
                    <a:pt x="262" y="116"/>
                  </a:lnTo>
                  <a:lnTo>
                    <a:pt x="359" y="95"/>
                  </a:lnTo>
                  <a:lnTo>
                    <a:pt x="408" y="95"/>
                  </a:lnTo>
                  <a:lnTo>
                    <a:pt x="457" y="8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9" name="Freeform 217"/>
            <p:cNvSpPr>
              <a:spLocks noChangeArrowheads="1"/>
            </p:cNvSpPr>
            <p:nvPr/>
          </p:nvSpPr>
          <p:spPr bwMode="auto">
            <a:xfrm>
              <a:off x="1413" y="1205"/>
              <a:ext cx="53" cy="62"/>
            </a:xfrm>
            <a:custGeom>
              <a:avLst/>
              <a:gdLst>
                <a:gd name="T0" fmla="*/ 1 w 104"/>
                <a:gd name="T1" fmla="*/ 0 h 125"/>
                <a:gd name="T2" fmla="*/ 1 w 104"/>
                <a:gd name="T3" fmla="*/ 0 h 125"/>
                <a:gd name="T4" fmla="*/ 0 w 104"/>
                <a:gd name="T5" fmla="*/ 0 h 125"/>
                <a:gd name="T6" fmla="*/ 0 w 104"/>
                <a:gd name="T7" fmla="*/ 0 h 125"/>
                <a:gd name="T8" fmla="*/ 0 w 104"/>
                <a:gd name="T9" fmla="*/ 0 h 125"/>
                <a:gd name="T10" fmla="*/ 0 w 104"/>
                <a:gd name="T11" fmla="*/ 0 h 125"/>
                <a:gd name="T12" fmla="*/ 1 w 104"/>
                <a:gd name="T13" fmla="*/ 0 h 125"/>
                <a:gd name="T14" fmla="*/ 1 w 104"/>
                <a:gd name="T15" fmla="*/ 0 h 125"/>
                <a:gd name="T16" fmla="*/ 1 w 104"/>
                <a:gd name="T17" fmla="*/ 0 h 125"/>
                <a:gd name="T18" fmla="*/ 1 w 104"/>
                <a:gd name="T19" fmla="*/ 0 h 125"/>
                <a:gd name="T20" fmla="*/ 1 w 104"/>
                <a:gd name="T21" fmla="*/ 0 h 125"/>
                <a:gd name="T22" fmla="*/ 1 w 104"/>
                <a:gd name="T23" fmla="*/ 0 h 125"/>
                <a:gd name="T24" fmla="*/ 1 w 104"/>
                <a:gd name="T25" fmla="*/ 0 h 125"/>
                <a:gd name="T26" fmla="*/ 1 w 104"/>
                <a:gd name="T27" fmla="*/ 0 h 125"/>
                <a:gd name="T28" fmla="*/ 1 w 104"/>
                <a:gd name="T29" fmla="*/ 0 h 125"/>
                <a:gd name="T30" fmla="*/ 1 w 104"/>
                <a:gd name="T31" fmla="*/ 0 h 125"/>
                <a:gd name="T32" fmla="*/ 1 w 104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5"/>
                <a:gd name="T53" fmla="*/ 104 w 104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5">
                  <a:moveTo>
                    <a:pt x="47" y="125"/>
                  </a:moveTo>
                  <a:lnTo>
                    <a:pt x="9" y="116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4" y="10"/>
                  </a:lnTo>
                  <a:lnTo>
                    <a:pt x="104" y="32"/>
                  </a:lnTo>
                  <a:lnTo>
                    <a:pt x="95" y="84"/>
                  </a:lnTo>
                  <a:lnTo>
                    <a:pt x="95" y="93"/>
                  </a:lnTo>
                  <a:lnTo>
                    <a:pt x="85" y="93"/>
                  </a:lnTo>
                  <a:lnTo>
                    <a:pt x="85" y="116"/>
                  </a:lnTo>
                  <a:lnTo>
                    <a:pt x="66" y="116"/>
                  </a:lnTo>
                  <a:lnTo>
                    <a:pt x="66" y="125"/>
                  </a:lnTo>
                  <a:lnTo>
                    <a:pt x="57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0" name="Freeform 218"/>
            <p:cNvSpPr>
              <a:spLocks noChangeArrowheads="1"/>
            </p:cNvSpPr>
            <p:nvPr/>
          </p:nvSpPr>
          <p:spPr bwMode="auto">
            <a:xfrm>
              <a:off x="1261" y="1230"/>
              <a:ext cx="198" cy="134"/>
            </a:xfrm>
            <a:custGeom>
              <a:avLst/>
              <a:gdLst>
                <a:gd name="T0" fmla="*/ 0 w 397"/>
                <a:gd name="T1" fmla="*/ 1 h 268"/>
                <a:gd name="T2" fmla="*/ 0 w 397"/>
                <a:gd name="T3" fmla="*/ 1 h 268"/>
                <a:gd name="T4" fmla="*/ 0 w 397"/>
                <a:gd name="T5" fmla="*/ 1 h 268"/>
                <a:gd name="T6" fmla="*/ 0 w 397"/>
                <a:gd name="T7" fmla="*/ 1 h 268"/>
                <a:gd name="T8" fmla="*/ 0 w 397"/>
                <a:gd name="T9" fmla="*/ 1 h 268"/>
                <a:gd name="T10" fmla="*/ 0 w 397"/>
                <a:gd name="T11" fmla="*/ 1 h 268"/>
                <a:gd name="T12" fmla="*/ 0 w 397"/>
                <a:gd name="T13" fmla="*/ 1 h 268"/>
                <a:gd name="T14" fmla="*/ 0 w 397"/>
                <a:gd name="T15" fmla="*/ 1 h 268"/>
                <a:gd name="T16" fmla="*/ 0 w 397"/>
                <a:gd name="T17" fmla="*/ 1 h 268"/>
                <a:gd name="T18" fmla="*/ 0 w 397"/>
                <a:gd name="T19" fmla="*/ 1 h 268"/>
                <a:gd name="T20" fmla="*/ 0 w 397"/>
                <a:gd name="T21" fmla="*/ 1 h 268"/>
                <a:gd name="T22" fmla="*/ 0 w 397"/>
                <a:gd name="T23" fmla="*/ 1 h 268"/>
                <a:gd name="T24" fmla="*/ 0 w 397"/>
                <a:gd name="T25" fmla="*/ 1 h 268"/>
                <a:gd name="T26" fmla="*/ 0 w 397"/>
                <a:gd name="T27" fmla="*/ 1 h 268"/>
                <a:gd name="T28" fmla="*/ 0 w 397"/>
                <a:gd name="T29" fmla="*/ 1 h 268"/>
                <a:gd name="T30" fmla="*/ 0 w 397"/>
                <a:gd name="T31" fmla="*/ 0 h 268"/>
                <a:gd name="T32" fmla="*/ 0 w 397"/>
                <a:gd name="T33" fmla="*/ 0 h 268"/>
                <a:gd name="T34" fmla="*/ 0 w 397"/>
                <a:gd name="T35" fmla="*/ 1 h 268"/>
                <a:gd name="T36" fmla="*/ 0 w 397"/>
                <a:gd name="T37" fmla="*/ 1 h 268"/>
                <a:gd name="T38" fmla="*/ 0 w 397"/>
                <a:gd name="T39" fmla="*/ 1 h 268"/>
                <a:gd name="T40" fmla="*/ 0 w 397"/>
                <a:gd name="T41" fmla="*/ 1 h 268"/>
                <a:gd name="T42" fmla="*/ 0 w 397"/>
                <a:gd name="T43" fmla="*/ 1 h 268"/>
                <a:gd name="T44" fmla="*/ 0 w 397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7"/>
                <a:gd name="T70" fmla="*/ 0 h 268"/>
                <a:gd name="T71" fmla="*/ 397 w 397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7" h="268">
                  <a:moveTo>
                    <a:pt x="397" y="226"/>
                  </a:moveTo>
                  <a:lnTo>
                    <a:pt x="310" y="226"/>
                  </a:lnTo>
                  <a:lnTo>
                    <a:pt x="253" y="226"/>
                  </a:lnTo>
                  <a:lnTo>
                    <a:pt x="175" y="247"/>
                  </a:lnTo>
                  <a:lnTo>
                    <a:pt x="87" y="268"/>
                  </a:lnTo>
                  <a:lnTo>
                    <a:pt x="49" y="259"/>
                  </a:lnTo>
                  <a:lnTo>
                    <a:pt x="19" y="226"/>
                  </a:lnTo>
                  <a:lnTo>
                    <a:pt x="0" y="192"/>
                  </a:lnTo>
                  <a:lnTo>
                    <a:pt x="30" y="192"/>
                  </a:lnTo>
                  <a:lnTo>
                    <a:pt x="87" y="226"/>
                  </a:lnTo>
                  <a:lnTo>
                    <a:pt x="116" y="226"/>
                  </a:lnTo>
                  <a:lnTo>
                    <a:pt x="165" y="226"/>
                  </a:lnTo>
                  <a:lnTo>
                    <a:pt x="194" y="183"/>
                  </a:lnTo>
                  <a:lnTo>
                    <a:pt x="194" y="109"/>
                  </a:lnTo>
                  <a:lnTo>
                    <a:pt x="175" y="33"/>
                  </a:lnTo>
                  <a:lnTo>
                    <a:pt x="194" y="0"/>
                  </a:lnTo>
                  <a:lnTo>
                    <a:pt x="241" y="0"/>
                  </a:lnTo>
                  <a:lnTo>
                    <a:pt x="253" y="10"/>
                  </a:lnTo>
                  <a:lnTo>
                    <a:pt x="260" y="42"/>
                  </a:lnTo>
                  <a:lnTo>
                    <a:pt x="253" y="118"/>
                  </a:lnTo>
                  <a:lnTo>
                    <a:pt x="253" y="173"/>
                  </a:lnTo>
                  <a:lnTo>
                    <a:pt x="260" y="192"/>
                  </a:lnTo>
                  <a:lnTo>
                    <a:pt x="300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1" name="Freeform 219"/>
            <p:cNvSpPr>
              <a:spLocks noChangeArrowheads="1"/>
            </p:cNvSpPr>
            <p:nvPr/>
          </p:nvSpPr>
          <p:spPr bwMode="auto">
            <a:xfrm>
              <a:off x="1514" y="1183"/>
              <a:ext cx="52" cy="62"/>
            </a:xfrm>
            <a:custGeom>
              <a:avLst/>
              <a:gdLst>
                <a:gd name="T0" fmla="*/ 1 w 104"/>
                <a:gd name="T1" fmla="*/ 0 h 125"/>
                <a:gd name="T2" fmla="*/ 1 w 104"/>
                <a:gd name="T3" fmla="*/ 0 h 125"/>
                <a:gd name="T4" fmla="*/ 0 w 104"/>
                <a:gd name="T5" fmla="*/ 0 h 125"/>
                <a:gd name="T6" fmla="*/ 0 w 104"/>
                <a:gd name="T7" fmla="*/ 0 h 125"/>
                <a:gd name="T8" fmla="*/ 0 w 104"/>
                <a:gd name="T9" fmla="*/ 0 h 125"/>
                <a:gd name="T10" fmla="*/ 0 w 104"/>
                <a:gd name="T11" fmla="*/ 0 h 125"/>
                <a:gd name="T12" fmla="*/ 1 w 104"/>
                <a:gd name="T13" fmla="*/ 0 h 125"/>
                <a:gd name="T14" fmla="*/ 1 w 104"/>
                <a:gd name="T15" fmla="*/ 0 h 125"/>
                <a:gd name="T16" fmla="*/ 1 w 104"/>
                <a:gd name="T17" fmla="*/ 0 h 125"/>
                <a:gd name="T18" fmla="*/ 1 w 104"/>
                <a:gd name="T19" fmla="*/ 0 h 125"/>
                <a:gd name="T20" fmla="*/ 1 w 104"/>
                <a:gd name="T21" fmla="*/ 0 h 125"/>
                <a:gd name="T22" fmla="*/ 1 w 104"/>
                <a:gd name="T23" fmla="*/ 0 h 125"/>
                <a:gd name="T24" fmla="*/ 1 w 104"/>
                <a:gd name="T25" fmla="*/ 0 h 125"/>
                <a:gd name="T26" fmla="*/ 1 w 104"/>
                <a:gd name="T27" fmla="*/ 0 h 125"/>
                <a:gd name="T28" fmla="*/ 1 w 104"/>
                <a:gd name="T29" fmla="*/ 0 h 125"/>
                <a:gd name="T30" fmla="*/ 1 w 104"/>
                <a:gd name="T31" fmla="*/ 0 h 125"/>
                <a:gd name="T32" fmla="*/ 1 w 104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5"/>
                <a:gd name="T53" fmla="*/ 104 w 104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5">
                  <a:moveTo>
                    <a:pt x="47" y="125"/>
                  </a:moveTo>
                  <a:lnTo>
                    <a:pt x="9" y="115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4" y="9"/>
                  </a:lnTo>
                  <a:lnTo>
                    <a:pt x="104" y="32"/>
                  </a:lnTo>
                  <a:lnTo>
                    <a:pt x="95" y="83"/>
                  </a:lnTo>
                  <a:lnTo>
                    <a:pt x="95" y="94"/>
                  </a:lnTo>
                  <a:lnTo>
                    <a:pt x="85" y="94"/>
                  </a:lnTo>
                  <a:lnTo>
                    <a:pt x="85" y="115"/>
                  </a:lnTo>
                  <a:lnTo>
                    <a:pt x="66" y="115"/>
                  </a:lnTo>
                  <a:lnTo>
                    <a:pt x="66" y="125"/>
                  </a:lnTo>
                  <a:lnTo>
                    <a:pt x="57" y="1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2" name="Freeform 220"/>
            <p:cNvSpPr>
              <a:spLocks noChangeArrowheads="1"/>
            </p:cNvSpPr>
            <p:nvPr/>
          </p:nvSpPr>
          <p:spPr bwMode="auto">
            <a:xfrm>
              <a:off x="1281" y="1173"/>
              <a:ext cx="54" cy="64"/>
            </a:xfrm>
            <a:custGeom>
              <a:avLst/>
              <a:gdLst>
                <a:gd name="T0" fmla="*/ 1 w 106"/>
                <a:gd name="T1" fmla="*/ 1 h 127"/>
                <a:gd name="T2" fmla="*/ 1 w 106"/>
                <a:gd name="T3" fmla="*/ 1 h 127"/>
                <a:gd name="T4" fmla="*/ 1 w 106"/>
                <a:gd name="T5" fmla="*/ 1 h 127"/>
                <a:gd name="T6" fmla="*/ 0 w 106"/>
                <a:gd name="T7" fmla="*/ 1 h 127"/>
                <a:gd name="T8" fmla="*/ 0 w 106"/>
                <a:gd name="T9" fmla="*/ 1 h 127"/>
                <a:gd name="T10" fmla="*/ 0 w 106"/>
                <a:gd name="T11" fmla="*/ 1 h 127"/>
                <a:gd name="T12" fmla="*/ 1 w 106"/>
                <a:gd name="T13" fmla="*/ 0 h 127"/>
                <a:gd name="T14" fmla="*/ 1 w 106"/>
                <a:gd name="T15" fmla="*/ 0 h 127"/>
                <a:gd name="T16" fmla="*/ 1 w 106"/>
                <a:gd name="T17" fmla="*/ 1 h 127"/>
                <a:gd name="T18" fmla="*/ 1 w 106"/>
                <a:gd name="T19" fmla="*/ 1 h 127"/>
                <a:gd name="T20" fmla="*/ 1 w 106"/>
                <a:gd name="T21" fmla="*/ 1 h 127"/>
                <a:gd name="T22" fmla="*/ 1 w 106"/>
                <a:gd name="T23" fmla="*/ 1 h 127"/>
                <a:gd name="T24" fmla="*/ 1 w 106"/>
                <a:gd name="T25" fmla="*/ 1 h 127"/>
                <a:gd name="T26" fmla="*/ 1 w 106"/>
                <a:gd name="T27" fmla="*/ 1 h 127"/>
                <a:gd name="T28" fmla="*/ 1 w 106"/>
                <a:gd name="T29" fmla="*/ 1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127"/>
                <a:gd name="T47" fmla="*/ 106 w 106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127">
                  <a:moveTo>
                    <a:pt x="49" y="127"/>
                  </a:moveTo>
                  <a:lnTo>
                    <a:pt x="19" y="117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87" y="9"/>
                  </a:lnTo>
                  <a:lnTo>
                    <a:pt x="106" y="32"/>
                  </a:lnTo>
                  <a:lnTo>
                    <a:pt x="106" y="64"/>
                  </a:lnTo>
                  <a:lnTo>
                    <a:pt x="97" y="94"/>
                  </a:lnTo>
                  <a:lnTo>
                    <a:pt x="87" y="117"/>
                  </a:lnTo>
                  <a:lnTo>
                    <a:pt x="68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3" name="Freeform 221"/>
            <p:cNvSpPr>
              <a:spLocks noChangeArrowheads="1"/>
            </p:cNvSpPr>
            <p:nvPr/>
          </p:nvSpPr>
          <p:spPr bwMode="auto">
            <a:xfrm>
              <a:off x="1616" y="1068"/>
              <a:ext cx="53" cy="64"/>
            </a:xfrm>
            <a:custGeom>
              <a:avLst/>
              <a:gdLst>
                <a:gd name="T0" fmla="*/ 1 w 106"/>
                <a:gd name="T1" fmla="*/ 1 h 127"/>
                <a:gd name="T2" fmla="*/ 1 w 106"/>
                <a:gd name="T3" fmla="*/ 1 h 127"/>
                <a:gd name="T4" fmla="*/ 0 w 106"/>
                <a:gd name="T5" fmla="*/ 1 h 127"/>
                <a:gd name="T6" fmla="*/ 0 w 106"/>
                <a:gd name="T7" fmla="*/ 1 h 127"/>
                <a:gd name="T8" fmla="*/ 0 w 106"/>
                <a:gd name="T9" fmla="*/ 1 h 127"/>
                <a:gd name="T10" fmla="*/ 0 w 106"/>
                <a:gd name="T11" fmla="*/ 0 h 127"/>
                <a:gd name="T12" fmla="*/ 1 w 106"/>
                <a:gd name="T13" fmla="*/ 0 h 127"/>
                <a:gd name="T14" fmla="*/ 1 w 106"/>
                <a:gd name="T15" fmla="*/ 0 h 127"/>
                <a:gd name="T16" fmla="*/ 1 w 106"/>
                <a:gd name="T17" fmla="*/ 1 h 127"/>
                <a:gd name="T18" fmla="*/ 1 w 106"/>
                <a:gd name="T19" fmla="*/ 1 h 127"/>
                <a:gd name="T20" fmla="*/ 1 w 106"/>
                <a:gd name="T21" fmla="*/ 1 h 127"/>
                <a:gd name="T22" fmla="*/ 1 w 106"/>
                <a:gd name="T23" fmla="*/ 1 h 127"/>
                <a:gd name="T24" fmla="*/ 1 w 106"/>
                <a:gd name="T25" fmla="*/ 1 h 127"/>
                <a:gd name="T26" fmla="*/ 1 w 106"/>
                <a:gd name="T27" fmla="*/ 1 h 127"/>
                <a:gd name="T28" fmla="*/ 1 w 106"/>
                <a:gd name="T29" fmla="*/ 1 h 127"/>
                <a:gd name="T30" fmla="*/ 1 w 106"/>
                <a:gd name="T31" fmla="*/ 1 h 127"/>
                <a:gd name="T32" fmla="*/ 1 w 106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7"/>
                <a:gd name="T53" fmla="*/ 106 w 106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7">
                  <a:moveTo>
                    <a:pt x="49" y="127"/>
                  </a:moveTo>
                  <a:lnTo>
                    <a:pt x="12" y="118"/>
                  </a:lnTo>
                  <a:lnTo>
                    <a:pt x="0" y="106"/>
                  </a:lnTo>
                  <a:lnTo>
                    <a:pt x="0" y="7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106" y="9"/>
                  </a:lnTo>
                  <a:lnTo>
                    <a:pt x="106" y="32"/>
                  </a:lnTo>
                  <a:lnTo>
                    <a:pt x="97" y="85"/>
                  </a:lnTo>
                  <a:lnTo>
                    <a:pt x="97" y="95"/>
                  </a:lnTo>
                  <a:lnTo>
                    <a:pt x="87" y="95"/>
                  </a:lnTo>
                  <a:lnTo>
                    <a:pt x="87" y="118"/>
                  </a:lnTo>
                  <a:lnTo>
                    <a:pt x="68" y="118"/>
                  </a:lnTo>
                  <a:lnTo>
                    <a:pt x="68" y="127"/>
                  </a:lnTo>
                  <a:lnTo>
                    <a:pt x="57" y="1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4" name="Freeform 222"/>
            <p:cNvSpPr>
              <a:spLocks noChangeArrowheads="1"/>
            </p:cNvSpPr>
            <p:nvPr/>
          </p:nvSpPr>
          <p:spPr bwMode="auto">
            <a:xfrm>
              <a:off x="1296" y="1594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1 w 640"/>
                <a:gd name="T31" fmla="*/ 0 h 496"/>
                <a:gd name="T32" fmla="*/ 1 w 640"/>
                <a:gd name="T33" fmla="*/ 0 h 496"/>
                <a:gd name="T34" fmla="*/ 1 w 640"/>
                <a:gd name="T35" fmla="*/ 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0"/>
                <a:gd name="T55" fmla="*/ 0 h 496"/>
                <a:gd name="T56" fmla="*/ 640 w 640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0" h="496">
                  <a:moveTo>
                    <a:pt x="0" y="496"/>
                  </a:moveTo>
                  <a:lnTo>
                    <a:pt x="76" y="475"/>
                  </a:lnTo>
                  <a:lnTo>
                    <a:pt x="137" y="464"/>
                  </a:lnTo>
                  <a:lnTo>
                    <a:pt x="194" y="401"/>
                  </a:lnTo>
                  <a:lnTo>
                    <a:pt x="224" y="380"/>
                  </a:lnTo>
                  <a:lnTo>
                    <a:pt x="243" y="348"/>
                  </a:lnTo>
                  <a:lnTo>
                    <a:pt x="243" y="285"/>
                  </a:lnTo>
                  <a:lnTo>
                    <a:pt x="243" y="221"/>
                  </a:lnTo>
                  <a:lnTo>
                    <a:pt x="272" y="169"/>
                  </a:lnTo>
                  <a:lnTo>
                    <a:pt x="321" y="128"/>
                  </a:lnTo>
                  <a:lnTo>
                    <a:pt x="378" y="107"/>
                  </a:lnTo>
                  <a:lnTo>
                    <a:pt x="456" y="107"/>
                  </a:lnTo>
                  <a:lnTo>
                    <a:pt x="515" y="107"/>
                  </a:lnTo>
                  <a:lnTo>
                    <a:pt x="543" y="107"/>
                  </a:lnTo>
                  <a:lnTo>
                    <a:pt x="564" y="95"/>
                  </a:lnTo>
                  <a:lnTo>
                    <a:pt x="591" y="75"/>
                  </a:lnTo>
                  <a:lnTo>
                    <a:pt x="610" y="42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5" name="Freeform 223"/>
            <p:cNvSpPr>
              <a:spLocks noChangeArrowheads="1"/>
            </p:cNvSpPr>
            <p:nvPr/>
          </p:nvSpPr>
          <p:spPr bwMode="auto">
            <a:xfrm>
              <a:off x="1296" y="1594"/>
              <a:ext cx="320" cy="247"/>
            </a:xfrm>
            <a:custGeom>
              <a:avLst/>
              <a:gdLst>
                <a:gd name="T0" fmla="*/ 0 w 640"/>
                <a:gd name="T1" fmla="*/ 0 h 496"/>
                <a:gd name="T2" fmla="*/ 1 w 640"/>
                <a:gd name="T3" fmla="*/ 0 h 496"/>
                <a:gd name="T4" fmla="*/ 1 w 640"/>
                <a:gd name="T5" fmla="*/ 0 h 496"/>
                <a:gd name="T6" fmla="*/ 1 w 640"/>
                <a:gd name="T7" fmla="*/ 0 h 496"/>
                <a:gd name="T8" fmla="*/ 1 w 640"/>
                <a:gd name="T9" fmla="*/ 0 h 496"/>
                <a:gd name="T10" fmla="*/ 1 w 640"/>
                <a:gd name="T11" fmla="*/ 0 h 496"/>
                <a:gd name="T12" fmla="*/ 1 w 640"/>
                <a:gd name="T13" fmla="*/ 0 h 496"/>
                <a:gd name="T14" fmla="*/ 1 w 640"/>
                <a:gd name="T15" fmla="*/ 0 h 496"/>
                <a:gd name="T16" fmla="*/ 1 w 640"/>
                <a:gd name="T17" fmla="*/ 0 h 496"/>
                <a:gd name="T18" fmla="*/ 1 w 640"/>
                <a:gd name="T19" fmla="*/ 0 h 496"/>
                <a:gd name="T20" fmla="*/ 1 w 640"/>
                <a:gd name="T21" fmla="*/ 0 h 496"/>
                <a:gd name="T22" fmla="*/ 1 w 640"/>
                <a:gd name="T23" fmla="*/ 0 h 496"/>
                <a:gd name="T24" fmla="*/ 1 w 640"/>
                <a:gd name="T25" fmla="*/ 0 h 496"/>
                <a:gd name="T26" fmla="*/ 1 w 640"/>
                <a:gd name="T27" fmla="*/ 0 h 496"/>
                <a:gd name="T28" fmla="*/ 1 w 640"/>
                <a:gd name="T29" fmla="*/ 0 h 4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0"/>
                <a:gd name="T46" fmla="*/ 0 h 496"/>
                <a:gd name="T47" fmla="*/ 640 w 640"/>
                <a:gd name="T48" fmla="*/ 496 h 4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0" h="496">
                  <a:moveTo>
                    <a:pt x="0" y="496"/>
                  </a:moveTo>
                  <a:lnTo>
                    <a:pt x="69" y="475"/>
                  </a:lnTo>
                  <a:lnTo>
                    <a:pt x="107" y="475"/>
                  </a:lnTo>
                  <a:lnTo>
                    <a:pt x="165" y="431"/>
                  </a:lnTo>
                  <a:lnTo>
                    <a:pt x="224" y="380"/>
                  </a:lnTo>
                  <a:lnTo>
                    <a:pt x="243" y="285"/>
                  </a:lnTo>
                  <a:lnTo>
                    <a:pt x="243" y="234"/>
                  </a:lnTo>
                  <a:lnTo>
                    <a:pt x="253" y="202"/>
                  </a:lnTo>
                  <a:lnTo>
                    <a:pt x="300" y="158"/>
                  </a:lnTo>
                  <a:lnTo>
                    <a:pt x="350" y="116"/>
                  </a:lnTo>
                  <a:lnTo>
                    <a:pt x="418" y="107"/>
                  </a:lnTo>
                  <a:lnTo>
                    <a:pt x="484" y="116"/>
                  </a:lnTo>
                  <a:lnTo>
                    <a:pt x="543" y="107"/>
                  </a:lnTo>
                  <a:lnTo>
                    <a:pt x="591" y="75"/>
                  </a:lnTo>
                  <a:lnTo>
                    <a:pt x="64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6" name="Freeform 224"/>
            <p:cNvSpPr>
              <a:spLocks noChangeArrowheads="1"/>
            </p:cNvSpPr>
            <p:nvPr/>
          </p:nvSpPr>
          <p:spPr bwMode="auto">
            <a:xfrm>
              <a:off x="1317" y="1604"/>
              <a:ext cx="303" cy="226"/>
            </a:xfrm>
            <a:custGeom>
              <a:avLst/>
              <a:gdLst>
                <a:gd name="T0" fmla="*/ 0 w 608"/>
                <a:gd name="T1" fmla="*/ 0 h 452"/>
                <a:gd name="T2" fmla="*/ 0 w 608"/>
                <a:gd name="T3" fmla="*/ 0 h 452"/>
                <a:gd name="T4" fmla="*/ 0 w 608"/>
                <a:gd name="T5" fmla="*/ 1 h 452"/>
                <a:gd name="T6" fmla="*/ 0 w 608"/>
                <a:gd name="T7" fmla="*/ 1 h 452"/>
                <a:gd name="T8" fmla="*/ 0 w 608"/>
                <a:gd name="T9" fmla="*/ 1 h 452"/>
                <a:gd name="T10" fmla="*/ 0 w 608"/>
                <a:gd name="T11" fmla="*/ 1 h 452"/>
                <a:gd name="T12" fmla="*/ 0 w 608"/>
                <a:gd name="T13" fmla="*/ 1 h 452"/>
                <a:gd name="T14" fmla="*/ 0 w 608"/>
                <a:gd name="T15" fmla="*/ 1 h 452"/>
                <a:gd name="T16" fmla="*/ 0 w 608"/>
                <a:gd name="T17" fmla="*/ 1 h 452"/>
                <a:gd name="T18" fmla="*/ 0 w 608"/>
                <a:gd name="T19" fmla="*/ 1 h 452"/>
                <a:gd name="T20" fmla="*/ 0 w 608"/>
                <a:gd name="T21" fmla="*/ 1 h 452"/>
                <a:gd name="T22" fmla="*/ 0 w 608"/>
                <a:gd name="T23" fmla="*/ 1 h 452"/>
                <a:gd name="T24" fmla="*/ 0 w 608"/>
                <a:gd name="T25" fmla="*/ 1 h 452"/>
                <a:gd name="T26" fmla="*/ 0 w 608"/>
                <a:gd name="T27" fmla="*/ 1 h 452"/>
                <a:gd name="T28" fmla="*/ 0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20" y="0"/>
                  </a:lnTo>
                  <a:lnTo>
                    <a:pt x="473" y="23"/>
                  </a:lnTo>
                  <a:lnTo>
                    <a:pt x="416" y="74"/>
                  </a:lnTo>
                  <a:lnTo>
                    <a:pt x="385" y="126"/>
                  </a:lnTo>
                  <a:lnTo>
                    <a:pt x="385" y="241"/>
                  </a:lnTo>
                  <a:lnTo>
                    <a:pt x="338" y="285"/>
                  </a:lnTo>
                  <a:lnTo>
                    <a:pt x="291" y="336"/>
                  </a:lnTo>
                  <a:lnTo>
                    <a:pt x="232" y="346"/>
                  </a:lnTo>
                  <a:lnTo>
                    <a:pt x="163" y="359"/>
                  </a:lnTo>
                  <a:lnTo>
                    <a:pt x="106" y="359"/>
                  </a:lnTo>
                  <a:lnTo>
                    <a:pt x="87" y="369"/>
                  </a:lnTo>
                  <a:lnTo>
                    <a:pt x="57" y="369"/>
                  </a:lnTo>
                  <a:lnTo>
                    <a:pt x="38" y="388"/>
                  </a:lnTo>
                  <a:lnTo>
                    <a:pt x="11" y="410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7" name="Freeform 225"/>
            <p:cNvSpPr>
              <a:spLocks noChangeArrowheads="1"/>
            </p:cNvSpPr>
            <p:nvPr/>
          </p:nvSpPr>
          <p:spPr bwMode="auto">
            <a:xfrm>
              <a:off x="1317" y="1604"/>
              <a:ext cx="303" cy="226"/>
            </a:xfrm>
            <a:custGeom>
              <a:avLst/>
              <a:gdLst>
                <a:gd name="T0" fmla="*/ 0 w 608"/>
                <a:gd name="T1" fmla="*/ 0 h 452"/>
                <a:gd name="T2" fmla="*/ 0 w 608"/>
                <a:gd name="T3" fmla="*/ 0 h 452"/>
                <a:gd name="T4" fmla="*/ 0 w 608"/>
                <a:gd name="T5" fmla="*/ 1 h 452"/>
                <a:gd name="T6" fmla="*/ 0 w 608"/>
                <a:gd name="T7" fmla="*/ 1 h 452"/>
                <a:gd name="T8" fmla="*/ 0 w 608"/>
                <a:gd name="T9" fmla="*/ 1 h 452"/>
                <a:gd name="T10" fmla="*/ 0 w 608"/>
                <a:gd name="T11" fmla="*/ 1 h 452"/>
                <a:gd name="T12" fmla="*/ 0 w 608"/>
                <a:gd name="T13" fmla="*/ 1 h 452"/>
                <a:gd name="T14" fmla="*/ 0 w 608"/>
                <a:gd name="T15" fmla="*/ 1 h 452"/>
                <a:gd name="T16" fmla="*/ 0 w 608"/>
                <a:gd name="T17" fmla="*/ 1 h 452"/>
                <a:gd name="T18" fmla="*/ 0 w 608"/>
                <a:gd name="T19" fmla="*/ 1 h 452"/>
                <a:gd name="T20" fmla="*/ 0 w 608"/>
                <a:gd name="T21" fmla="*/ 1 h 452"/>
                <a:gd name="T22" fmla="*/ 0 w 608"/>
                <a:gd name="T23" fmla="*/ 1 h 452"/>
                <a:gd name="T24" fmla="*/ 0 w 608"/>
                <a:gd name="T25" fmla="*/ 1 h 452"/>
                <a:gd name="T26" fmla="*/ 0 w 608"/>
                <a:gd name="T27" fmla="*/ 1 h 452"/>
                <a:gd name="T28" fmla="*/ 0 w 608"/>
                <a:gd name="T29" fmla="*/ 1 h 452"/>
                <a:gd name="T30" fmla="*/ 0 w 608"/>
                <a:gd name="T31" fmla="*/ 1 h 4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8"/>
                <a:gd name="T49" fmla="*/ 0 h 452"/>
                <a:gd name="T50" fmla="*/ 608 w 608"/>
                <a:gd name="T51" fmla="*/ 452 h 4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8" h="452">
                  <a:moveTo>
                    <a:pt x="608" y="0"/>
                  </a:moveTo>
                  <a:lnTo>
                    <a:pt x="539" y="0"/>
                  </a:lnTo>
                  <a:lnTo>
                    <a:pt x="501" y="23"/>
                  </a:lnTo>
                  <a:lnTo>
                    <a:pt x="444" y="52"/>
                  </a:lnTo>
                  <a:lnTo>
                    <a:pt x="395" y="107"/>
                  </a:lnTo>
                  <a:lnTo>
                    <a:pt x="385" y="137"/>
                  </a:lnTo>
                  <a:lnTo>
                    <a:pt x="385" y="190"/>
                  </a:lnTo>
                  <a:lnTo>
                    <a:pt x="376" y="232"/>
                  </a:lnTo>
                  <a:lnTo>
                    <a:pt x="367" y="274"/>
                  </a:lnTo>
                  <a:lnTo>
                    <a:pt x="317" y="315"/>
                  </a:lnTo>
                  <a:lnTo>
                    <a:pt x="272" y="346"/>
                  </a:lnTo>
                  <a:lnTo>
                    <a:pt x="203" y="359"/>
                  </a:lnTo>
                  <a:lnTo>
                    <a:pt x="135" y="359"/>
                  </a:lnTo>
                  <a:lnTo>
                    <a:pt x="87" y="369"/>
                  </a:lnTo>
                  <a:lnTo>
                    <a:pt x="38" y="388"/>
                  </a:lnTo>
                  <a:lnTo>
                    <a:pt x="0" y="45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8" name="Line 226"/>
            <p:cNvSpPr>
              <a:spLocks noChangeShapeType="1"/>
            </p:cNvSpPr>
            <p:nvPr/>
          </p:nvSpPr>
          <p:spPr bwMode="auto">
            <a:xfrm>
              <a:off x="1594" y="1601"/>
              <a:ext cx="4" cy="1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9" name="Line 227"/>
            <p:cNvSpPr>
              <a:spLocks noChangeShapeType="1"/>
            </p:cNvSpPr>
            <p:nvPr/>
          </p:nvSpPr>
          <p:spPr bwMode="auto">
            <a:xfrm>
              <a:off x="1584" y="1607"/>
              <a:ext cx="1" cy="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0" name="Line 228"/>
            <p:cNvSpPr>
              <a:spLocks noChangeShapeType="1"/>
            </p:cNvSpPr>
            <p:nvPr/>
          </p:nvSpPr>
          <p:spPr bwMode="auto">
            <a:xfrm>
              <a:off x="1569" y="1613"/>
              <a:ext cx="1" cy="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1" name="Line 229"/>
            <p:cNvSpPr>
              <a:spLocks noChangeShapeType="1"/>
            </p:cNvSpPr>
            <p:nvPr/>
          </p:nvSpPr>
          <p:spPr bwMode="auto">
            <a:xfrm>
              <a:off x="1556" y="1624"/>
              <a:ext cx="1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2" name="Line 230"/>
            <p:cNvSpPr>
              <a:spLocks noChangeShapeType="1"/>
            </p:cNvSpPr>
            <p:nvPr/>
          </p:nvSpPr>
          <p:spPr bwMode="auto">
            <a:xfrm>
              <a:off x="1541" y="1635"/>
              <a:ext cx="2" cy="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3" name="Line 231"/>
            <p:cNvSpPr>
              <a:spLocks noChangeShapeType="1"/>
            </p:cNvSpPr>
            <p:nvPr/>
          </p:nvSpPr>
          <p:spPr bwMode="auto">
            <a:xfrm>
              <a:off x="1488" y="1644"/>
              <a:ext cx="13" cy="2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4" name="Line 232"/>
            <p:cNvSpPr>
              <a:spLocks noChangeShapeType="1"/>
            </p:cNvSpPr>
            <p:nvPr/>
          </p:nvSpPr>
          <p:spPr bwMode="auto">
            <a:xfrm>
              <a:off x="1465" y="1661"/>
              <a:ext cx="36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5" name="Line 233"/>
            <p:cNvSpPr>
              <a:spLocks noChangeShapeType="1"/>
            </p:cNvSpPr>
            <p:nvPr/>
          </p:nvSpPr>
          <p:spPr bwMode="auto">
            <a:xfrm>
              <a:off x="1441" y="1680"/>
              <a:ext cx="45" cy="6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6" name="Line 234"/>
            <p:cNvSpPr>
              <a:spLocks noChangeShapeType="1"/>
            </p:cNvSpPr>
            <p:nvPr/>
          </p:nvSpPr>
          <p:spPr bwMode="auto">
            <a:xfrm>
              <a:off x="1421" y="1709"/>
              <a:ext cx="32" cy="5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7" name="Line 235"/>
            <p:cNvSpPr>
              <a:spLocks noChangeShapeType="1"/>
            </p:cNvSpPr>
            <p:nvPr/>
          </p:nvSpPr>
          <p:spPr bwMode="auto">
            <a:xfrm>
              <a:off x="1411" y="1750"/>
              <a:ext cx="22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8" name="Line 236"/>
            <p:cNvSpPr>
              <a:spLocks noChangeShapeType="1"/>
            </p:cNvSpPr>
            <p:nvPr/>
          </p:nvSpPr>
          <p:spPr bwMode="auto">
            <a:xfrm>
              <a:off x="1382" y="1782"/>
              <a:ext cx="3" cy="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9" name="Line 237"/>
            <p:cNvSpPr>
              <a:spLocks noChangeShapeType="1"/>
            </p:cNvSpPr>
            <p:nvPr/>
          </p:nvSpPr>
          <p:spPr bwMode="auto">
            <a:xfrm>
              <a:off x="1367" y="1782"/>
              <a:ext cx="8" cy="2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0" name="Line 238"/>
            <p:cNvSpPr>
              <a:spLocks noChangeShapeType="1"/>
            </p:cNvSpPr>
            <p:nvPr/>
          </p:nvSpPr>
          <p:spPr bwMode="auto">
            <a:xfrm>
              <a:off x="1352" y="1791"/>
              <a:ext cx="5" cy="2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1" name="Line 239"/>
            <p:cNvSpPr>
              <a:spLocks noChangeShapeType="1"/>
            </p:cNvSpPr>
            <p:nvPr/>
          </p:nvSpPr>
          <p:spPr bwMode="auto">
            <a:xfrm>
              <a:off x="1334" y="1803"/>
              <a:ext cx="8" cy="19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2" name="Line 240"/>
            <p:cNvSpPr>
              <a:spLocks noChangeShapeType="1"/>
            </p:cNvSpPr>
            <p:nvPr/>
          </p:nvSpPr>
          <p:spPr bwMode="auto">
            <a:xfrm>
              <a:off x="1324" y="1819"/>
              <a:ext cx="2" cy="1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3" name="Freeform 241"/>
            <p:cNvSpPr>
              <a:spLocks noChangeArrowheads="1"/>
            </p:cNvSpPr>
            <p:nvPr/>
          </p:nvSpPr>
          <p:spPr bwMode="auto">
            <a:xfrm>
              <a:off x="1392" y="1540"/>
              <a:ext cx="55" cy="117"/>
            </a:xfrm>
            <a:custGeom>
              <a:avLst/>
              <a:gdLst>
                <a:gd name="T0" fmla="*/ 0 w 108"/>
                <a:gd name="T1" fmla="*/ 0 h 236"/>
                <a:gd name="T2" fmla="*/ 0 w 108"/>
                <a:gd name="T3" fmla="*/ 0 h 236"/>
                <a:gd name="T4" fmla="*/ 1 w 108"/>
                <a:gd name="T5" fmla="*/ 0 h 236"/>
                <a:gd name="T6" fmla="*/ 1 w 108"/>
                <a:gd name="T7" fmla="*/ 0 h 236"/>
                <a:gd name="T8" fmla="*/ 1 w 108"/>
                <a:gd name="T9" fmla="*/ 0 h 236"/>
                <a:gd name="T10" fmla="*/ 0 w 108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36"/>
                <a:gd name="T20" fmla="*/ 108 w 108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36">
                  <a:moveTo>
                    <a:pt x="0" y="0"/>
                  </a:moveTo>
                  <a:lnTo>
                    <a:pt x="0" y="0"/>
                  </a:lnTo>
                  <a:lnTo>
                    <a:pt x="49" y="236"/>
                  </a:lnTo>
                  <a:lnTo>
                    <a:pt x="59" y="141"/>
                  </a:lnTo>
                  <a:lnTo>
                    <a:pt x="108" y="194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624" name="Group 242"/>
            <p:cNvGrpSpPr>
              <a:grpSpLocks/>
            </p:cNvGrpSpPr>
            <p:nvPr/>
          </p:nvGrpSpPr>
          <p:grpSpPr bwMode="auto">
            <a:xfrm>
              <a:off x="1392" y="1540"/>
              <a:ext cx="54" cy="116"/>
              <a:chOff x="1392" y="1540"/>
              <a:chExt cx="54" cy="116"/>
            </a:xfrm>
          </p:grpSpPr>
          <p:sp>
            <p:nvSpPr>
              <p:cNvPr id="66630" name="Freeform 243"/>
              <p:cNvSpPr>
                <a:spLocks noChangeArrowheads="1"/>
              </p:cNvSpPr>
              <p:nvPr/>
            </p:nvSpPr>
            <p:spPr bwMode="auto">
              <a:xfrm>
                <a:off x="1392" y="1540"/>
                <a:ext cx="55" cy="117"/>
              </a:xfrm>
              <a:custGeom>
                <a:avLst/>
                <a:gdLst>
                  <a:gd name="T0" fmla="*/ 0 w 108"/>
                  <a:gd name="T1" fmla="*/ 0 h 236"/>
                  <a:gd name="T2" fmla="*/ 1 w 108"/>
                  <a:gd name="T3" fmla="*/ 0 h 236"/>
                  <a:gd name="T4" fmla="*/ 1 w 108"/>
                  <a:gd name="T5" fmla="*/ 0 h 236"/>
                  <a:gd name="T6" fmla="*/ 1 w 108"/>
                  <a:gd name="T7" fmla="*/ 0 h 236"/>
                  <a:gd name="T8" fmla="*/ 0 w 108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36"/>
                  <a:gd name="T17" fmla="*/ 108 w 108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9" y="141"/>
                    </a:lnTo>
                    <a:lnTo>
                      <a:pt x="108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1" name="Freeform 244"/>
              <p:cNvSpPr>
                <a:spLocks noChangeArrowheads="1"/>
              </p:cNvSpPr>
              <p:nvPr/>
            </p:nvSpPr>
            <p:spPr bwMode="auto">
              <a:xfrm>
                <a:off x="1392" y="1540"/>
                <a:ext cx="55" cy="117"/>
              </a:xfrm>
              <a:custGeom>
                <a:avLst/>
                <a:gdLst>
                  <a:gd name="T0" fmla="*/ 0 w 108"/>
                  <a:gd name="T1" fmla="*/ 0 h 236"/>
                  <a:gd name="T2" fmla="*/ 1 w 108"/>
                  <a:gd name="T3" fmla="*/ 0 h 236"/>
                  <a:gd name="T4" fmla="*/ 1 w 108"/>
                  <a:gd name="T5" fmla="*/ 0 h 236"/>
                  <a:gd name="T6" fmla="*/ 1 w 108"/>
                  <a:gd name="T7" fmla="*/ 0 h 236"/>
                  <a:gd name="T8" fmla="*/ 0 w 108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36"/>
                  <a:gd name="T17" fmla="*/ 108 w 108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36">
                    <a:moveTo>
                      <a:pt x="0" y="0"/>
                    </a:moveTo>
                    <a:lnTo>
                      <a:pt x="49" y="236"/>
                    </a:lnTo>
                    <a:lnTo>
                      <a:pt x="59" y="141"/>
                    </a:lnTo>
                    <a:lnTo>
                      <a:pt x="108" y="194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625" name="Rectangle 245"/>
            <p:cNvSpPr>
              <a:spLocks noChangeArrowheads="1"/>
            </p:cNvSpPr>
            <p:nvPr/>
          </p:nvSpPr>
          <p:spPr bwMode="auto">
            <a:xfrm>
              <a:off x="1381" y="1990"/>
              <a:ext cx="168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23508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66626" name="Rectangle 246"/>
            <p:cNvSpPr>
              <a:spLocks noChangeArrowheads="1"/>
            </p:cNvSpPr>
            <p:nvPr/>
          </p:nvSpPr>
          <p:spPr bwMode="auto">
            <a:xfrm>
              <a:off x="1007" y="2709"/>
              <a:ext cx="921" cy="14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G542X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W1282X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394delTT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R553X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1717-1G→A</a:t>
              </a:r>
            </a:p>
            <a:p>
              <a:pPr algn="ctr" defTabSz="449263" eaLnBrk="0" hangingPunct="0">
                <a:lnSpc>
                  <a:spcPct val="91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 Cyr" pitchFamily="34" charset="-52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Arial Cyr" pitchFamily="34" charset="-52"/>
                </a:rPr>
                <a:t/>
              </a:r>
              <a:br>
                <a:rPr lang="en-US" b="1">
                  <a:solidFill>
                    <a:srgbClr val="000000"/>
                  </a:solidFill>
                  <a:latin typeface="Arial Cyr" pitchFamily="34" charset="-52"/>
                </a:rPr>
              </a:br>
              <a:endParaRPr lang="en-US" b="1">
                <a:solidFill>
                  <a:srgbClr val="000000"/>
                </a:solidFill>
                <a:latin typeface="Arial Cyr" pitchFamily="34" charset="-52"/>
              </a:endParaRPr>
            </a:p>
            <a:p>
              <a:pPr algn="ctr" defTabSz="449263" eaLnBrk="0" hangingPunct="0">
                <a:lnSpc>
                  <a:spcPct val="91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b="1">
                <a:solidFill>
                  <a:srgbClr val="000000"/>
                </a:solidFill>
                <a:latin typeface="Arial Cyr" pitchFamily="34" charset="-52"/>
              </a:endParaRPr>
            </a:p>
          </p:txBody>
        </p:sp>
        <p:sp>
          <p:nvSpPr>
            <p:cNvPr id="66627" name="Rectangle 247"/>
            <p:cNvSpPr>
              <a:spLocks noChangeArrowheads="1"/>
            </p:cNvSpPr>
            <p:nvPr/>
          </p:nvSpPr>
          <p:spPr bwMode="auto">
            <a:xfrm>
              <a:off x="1408" y="3086"/>
              <a:ext cx="114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8" name="Rectangle 248"/>
            <p:cNvSpPr>
              <a:spLocks noChangeArrowheads="1"/>
            </p:cNvSpPr>
            <p:nvPr/>
          </p:nvSpPr>
          <p:spPr bwMode="auto">
            <a:xfrm>
              <a:off x="1408" y="3489"/>
              <a:ext cx="114" cy="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710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/>
              </a:r>
              <a:br>
                <a:rPr lang="en-US" sz="1600" b="1">
                  <a:solidFill>
                    <a:srgbClr val="000000"/>
                  </a:solidFill>
                </a:rPr>
              </a:b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66629" name="Rectangle 249"/>
            <p:cNvSpPr>
              <a:spLocks noChangeArrowheads="1"/>
            </p:cNvSpPr>
            <p:nvPr/>
          </p:nvSpPr>
          <p:spPr bwMode="auto">
            <a:xfrm>
              <a:off x="983" y="2281"/>
              <a:ext cx="973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187200" rIns="90360" bIns="44280">
              <a:spAutoFit/>
            </a:bodyPr>
            <a:lstStyle/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Отсутствие </a:t>
              </a:r>
            </a:p>
            <a:p>
              <a:pPr algn="ctr" defTabSz="449263" eaLnBrk="0" hangingPunct="0">
                <a:lnSpc>
                  <a:spcPct val="7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</a:rPr>
                <a:t>синтеза</a:t>
              </a:r>
            </a:p>
          </p:txBody>
        </p:sp>
      </p:grpSp>
      <p:grpSp>
        <p:nvGrpSpPr>
          <p:cNvPr id="123130" name="Group 250"/>
          <p:cNvGrpSpPr>
            <a:grpSpLocks/>
          </p:cNvGrpSpPr>
          <p:nvPr/>
        </p:nvGrpSpPr>
        <p:grpSpPr bwMode="auto">
          <a:xfrm>
            <a:off x="3544888" y="2320925"/>
            <a:ext cx="417512" cy="623888"/>
            <a:chOff x="2233" y="1462"/>
            <a:chExt cx="263" cy="393"/>
          </a:xfrm>
        </p:grpSpPr>
        <p:sp>
          <p:nvSpPr>
            <p:cNvPr id="66592" name="Rectangle 251"/>
            <p:cNvSpPr>
              <a:spLocks noChangeArrowheads="1"/>
            </p:cNvSpPr>
            <p:nvPr/>
          </p:nvSpPr>
          <p:spPr bwMode="auto">
            <a:xfrm>
              <a:off x="2394" y="1462"/>
              <a:ext cx="103" cy="109"/>
            </a:xfrm>
            <a:prstGeom prst="rect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3" name="Rectangle 252"/>
            <p:cNvSpPr>
              <a:spLocks noChangeArrowheads="1"/>
            </p:cNvSpPr>
            <p:nvPr/>
          </p:nvSpPr>
          <p:spPr bwMode="auto">
            <a:xfrm>
              <a:off x="2233" y="1793"/>
              <a:ext cx="60" cy="63"/>
            </a:xfrm>
            <a:prstGeom prst="rect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Rectangle 253"/>
            <p:cNvSpPr>
              <a:spLocks noChangeArrowheads="1"/>
            </p:cNvSpPr>
            <p:nvPr/>
          </p:nvSpPr>
          <p:spPr bwMode="auto">
            <a:xfrm>
              <a:off x="2311" y="1634"/>
              <a:ext cx="84" cy="87"/>
            </a:xfrm>
            <a:prstGeom prst="rect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34" name="Group 254"/>
          <p:cNvGrpSpPr>
            <a:grpSpLocks/>
          </p:cNvGrpSpPr>
          <p:nvPr/>
        </p:nvGrpSpPr>
        <p:grpSpPr bwMode="auto">
          <a:xfrm>
            <a:off x="6338888" y="1627188"/>
            <a:ext cx="474662" cy="1358900"/>
            <a:chOff x="3993" y="1025"/>
            <a:chExt cx="299" cy="856"/>
          </a:xfrm>
        </p:grpSpPr>
        <p:sp>
          <p:nvSpPr>
            <p:cNvPr id="66587" name="Oval 255"/>
            <p:cNvSpPr>
              <a:spLocks noChangeArrowheads="1"/>
            </p:cNvSpPr>
            <p:nvPr/>
          </p:nvSpPr>
          <p:spPr bwMode="auto">
            <a:xfrm>
              <a:off x="4032" y="1816"/>
              <a:ext cx="62" cy="66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8" name="Oval 256"/>
            <p:cNvSpPr>
              <a:spLocks noChangeArrowheads="1"/>
            </p:cNvSpPr>
            <p:nvPr/>
          </p:nvSpPr>
          <p:spPr bwMode="auto">
            <a:xfrm>
              <a:off x="4100" y="1674"/>
              <a:ext cx="91" cy="98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9" name="Oval 257"/>
            <p:cNvSpPr>
              <a:spLocks noChangeArrowheads="1"/>
            </p:cNvSpPr>
            <p:nvPr/>
          </p:nvSpPr>
          <p:spPr bwMode="auto">
            <a:xfrm>
              <a:off x="3993" y="1410"/>
              <a:ext cx="121" cy="131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0" name="Oval 258"/>
            <p:cNvSpPr>
              <a:spLocks noChangeArrowheads="1"/>
            </p:cNvSpPr>
            <p:nvPr/>
          </p:nvSpPr>
          <p:spPr bwMode="auto">
            <a:xfrm>
              <a:off x="4013" y="1025"/>
              <a:ext cx="280" cy="304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1" name="Freeform 259"/>
            <p:cNvSpPr>
              <a:spLocks noChangeArrowheads="1"/>
            </p:cNvSpPr>
            <p:nvPr/>
          </p:nvSpPr>
          <p:spPr bwMode="auto">
            <a:xfrm>
              <a:off x="4099" y="1026"/>
              <a:ext cx="109" cy="294"/>
            </a:xfrm>
            <a:custGeom>
              <a:avLst/>
              <a:gdLst>
                <a:gd name="T0" fmla="*/ 1 w 218"/>
                <a:gd name="T1" fmla="*/ 0 h 589"/>
                <a:gd name="T2" fmla="*/ 1 w 218"/>
                <a:gd name="T3" fmla="*/ 0 h 589"/>
                <a:gd name="T4" fmla="*/ 1 w 218"/>
                <a:gd name="T5" fmla="*/ 0 h 589"/>
                <a:gd name="T6" fmla="*/ 1 w 218"/>
                <a:gd name="T7" fmla="*/ 0 h 589"/>
                <a:gd name="T8" fmla="*/ 0 w 218"/>
                <a:gd name="T9" fmla="*/ 0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589"/>
                <a:gd name="T17" fmla="*/ 218 w 218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589">
                  <a:moveTo>
                    <a:pt x="205" y="0"/>
                  </a:moveTo>
                  <a:lnTo>
                    <a:pt x="40" y="188"/>
                  </a:lnTo>
                  <a:lnTo>
                    <a:pt x="218" y="387"/>
                  </a:lnTo>
                  <a:lnTo>
                    <a:pt x="40" y="589"/>
                  </a:lnTo>
                  <a:lnTo>
                    <a:pt x="0" y="560"/>
                  </a:lnTo>
                </a:path>
              </a:pathLst>
            </a:custGeom>
            <a:noFill/>
            <a:ln w="4752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40" name="Group 260"/>
          <p:cNvGrpSpPr>
            <a:grpSpLocks/>
          </p:cNvGrpSpPr>
          <p:nvPr/>
        </p:nvGrpSpPr>
        <p:grpSpPr bwMode="auto">
          <a:xfrm>
            <a:off x="4910138" y="1627188"/>
            <a:ext cx="473075" cy="1358900"/>
            <a:chOff x="3093" y="1025"/>
            <a:chExt cx="298" cy="856"/>
          </a:xfrm>
        </p:grpSpPr>
        <p:sp>
          <p:nvSpPr>
            <p:cNvPr id="66582" name="Oval 261"/>
            <p:cNvSpPr>
              <a:spLocks noChangeArrowheads="1"/>
            </p:cNvSpPr>
            <p:nvPr/>
          </p:nvSpPr>
          <p:spPr bwMode="auto">
            <a:xfrm>
              <a:off x="3133" y="1816"/>
              <a:ext cx="61" cy="66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3" name="Oval 262"/>
            <p:cNvSpPr>
              <a:spLocks noChangeArrowheads="1"/>
            </p:cNvSpPr>
            <p:nvPr/>
          </p:nvSpPr>
          <p:spPr bwMode="auto">
            <a:xfrm>
              <a:off x="3200" y="1674"/>
              <a:ext cx="92" cy="98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4" name="Oval 263"/>
            <p:cNvSpPr>
              <a:spLocks noChangeArrowheads="1"/>
            </p:cNvSpPr>
            <p:nvPr/>
          </p:nvSpPr>
          <p:spPr bwMode="auto">
            <a:xfrm>
              <a:off x="3093" y="1410"/>
              <a:ext cx="120" cy="131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5" name="Oval 264"/>
            <p:cNvSpPr>
              <a:spLocks noChangeArrowheads="1"/>
            </p:cNvSpPr>
            <p:nvPr/>
          </p:nvSpPr>
          <p:spPr bwMode="auto">
            <a:xfrm>
              <a:off x="3114" y="1025"/>
              <a:ext cx="278" cy="304"/>
            </a:xfrm>
            <a:prstGeom prst="ellipse">
              <a:avLst/>
            </a:prstGeom>
            <a:solidFill>
              <a:srgbClr val="009900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6" name="Rectangle 265"/>
            <p:cNvSpPr>
              <a:spLocks noChangeArrowheads="1"/>
            </p:cNvSpPr>
            <p:nvPr/>
          </p:nvSpPr>
          <p:spPr bwMode="auto">
            <a:xfrm>
              <a:off x="3228" y="1208"/>
              <a:ext cx="58" cy="126"/>
            </a:xfrm>
            <a:prstGeom prst="rect">
              <a:avLst/>
            </a:prstGeom>
            <a:solidFill>
              <a:srgbClr val="F57B4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46" name="Group 266"/>
          <p:cNvGrpSpPr>
            <a:grpSpLocks/>
          </p:cNvGrpSpPr>
          <p:nvPr/>
        </p:nvGrpSpPr>
        <p:grpSpPr bwMode="auto">
          <a:xfrm>
            <a:off x="7769225" y="1620838"/>
            <a:ext cx="473075" cy="1365250"/>
            <a:chOff x="4894" y="1021"/>
            <a:chExt cx="298" cy="860"/>
          </a:xfrm>
        </p:grpSpPr>
        <p:sp>
          <p:nvSpPr>
            <p:cNvPr id="66577" name="Oval 267"/>
            <p:cNvSpPr>
              <a:spLocks noChangeArrowheads="1"/>
            </p:cNvSpPr>
            <p:nvPr/>
          </p:nvSpPr>
          <p:spPr bwMode="auto">
            <a:xfrm>
              <a:off x="4932" y="1816"/>
              <a:ext cx="62" cy="66"/>
            </a:xfrm>
            <a:prstGeom prst="ellipse">
              <a:avLst/>
            </a:prstGeom>
            <a:solidFill>
              <a:srgbClr val="A2FFA3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8" name="Oval 268"/>
            <p:cNvSpPr>
              <a:spLocks noChangeArrowheads="1"/>
            </p:cNvSpPr>
            <p:nvPr/>
          </p:nvSpPr>
          <p:spPr bwMode="auto">
            <a:xfrm>
              <a:off x="5000" y="1674"/>
              <a:ext cx="91" cy="98"/>
            </a:xfrm>
            <a:prstGeom prst="ellipse">
              <a:avLst/>
            </a:prstGeom>
            <a:solidFill>
              <a:srgbClr val="A2FFA3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9" name="Oval 269"/>
            <p:cNvSpPr>
              <a:spLocks noChangeArrowheads="1"/>
            </p:cNvSpPr>
            <p:nvPr/>
          </p:nvSpPr>
          <p:spPr bwMode="auto">
            <a:xfrm>
              <a:off x="4894" y="1410"/>
              <a:ext cx="120" cy="131"/>
            </a:xfrm>
            <a:prstGeom prst="ellipse">
              <a:avLst/>
            </a:prstGeom>
            <a:solidFill>
              <a:srgbClr val="A2FFA3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0" name="Oval 270"/>
            <p:cNvSpPr>
              <a:spLocks noChangeArrowheads="1"/>
            </p:cNvSpPr>
            <p:nvPr/>
          </p:nvSpPr>
          <p:spPr bwMode="auto">
            <a:xfrm>
              <a:off x="4912" y="1025"/>
              <a:ext cx="281" cy="304"/>
            </a:xfrm>
            <a:prstGeom prst="ellipse">
              <a:avLst/>
            </a:prstGeom>
            <a:solidFill>
              <a:srgbClr val="A2FFA3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1" name="Rectangle 271"/>
            <p:cNvSpPr>
              <a:spLocks noChangeArrowheads="1"/>
            </p:cNvSpPr>
            <p:nvPr/>
          </p:nvSpPr>
          <p:spPr bwMode="auto">
            <a:xfrm>
              <a:off x="5029" y="1021"/>
              <a:ext cx="48" cy="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572" name="Line 272"/>
          <p:cNvSpPr>
            <a:spLocks noChangeShapeType="1"/>
          </p:cNvSpPr>
          <p:nvPr/>
        </p:nvSpPr>
        <p:spPr bwMode="auto">
          <a:xfrm>
            <a:off x="1330325" y="4071938"/>
            <a:ext cx="74676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73" name="Line 273"/>
          <p:cNvSpPr>
            <a:spLocks noChangeShapeType="1"/>
          </p:cNvSpPr>
          <p:nvPr/>
        </p:nvSpPr>
        <p:spPr bwMode="auto">
          <a:xfrm>
            <a:off x="1330325" y="4706938"/>
            <a:ext cx="74676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74" name="Rectangle 27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875"/>
            <a:ext cx="7772400" cy="1069975"/>
          </a:xfrm>
        </p:spPr>
        <p:txBody>
          <a:bodyPr lIns="90000" tIns="401760" rIns="90000" bIns="46800">
            <a:normAutofit/>
          </a:bodyPr>
          <a:lstStyle/>
          <a:p>
            <a:pPr defTabSz="449263" eaLnBrk="1" hangingPunct="1">
              <a:lnSpc>
                <a:spcPct val="7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/>
              <a:t>Молекулярные последствия мутаций МВТР</a:t>
            </a:r>
          </a:p>
        </p:txBody>
      </p:sp>
      <p:sp>
        <p:nvSpPr>
          <p:cNvPr id="66575" name="Text Box 275"/>
          <p:cNvSpPr txBox="1">
            <a:spLocks noChangeArrowheads="1"/>
          </p:cNvSpPr>
          <p:nvPr/>
        </p:nvSpPr>
        <p:spPr bwMode="auto">
          <a:xfrm>
            <a:off x="4513263" y="6337300"/>
            <a:ext cx="4630737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58040" rIns="90000" bIns="46800">
            <a:spAutoFit/>
          </a:bodyPr>
          <a:lstStyle/>
          <a:p>
            <a:pPr algn="r" defTabSz="449263" eaLnBrk="0" hangingPunct="0">
              <a:lnSpc>
                <a:spcPct val="76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Vankeerberghen A, et al. </a:t>
            </a:r>
            <a:r>
              <a:rPr lang="en-US" sz="1400" b="1" i="1">
                <a:solidFill>
                  <a:srgbClr val="000000"/>
                </a:solidFill>
              </a:rPr>
              <a:t>J Cyst Fibros.</a:t>
            </a:r>
            <a:r>
              <a:rPr lang="en-US" sz="1400" b="1">
                <a:solidFill>
                  <a:srgbClr val="000000"/>
                </a:solidFill>
              </a:rPr>
              <a:t> 2002.</a:t>
            </a:r>
          </a:p>
          <a:p>
            <a:pPr algn="r" defTabSz="449263" eaLnBrk="0" hangingPunct="0">
              <a:lnSpc>
                <a:spcPct val="76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http://www.genet.sickkids.on.ca/cftr/  </a:t>
            </a:r>
          </a:p>
        </p:txBody>
      </p:sp>
      <p:sp>
        <p:nvSpPr>
          <p:cNvPr id="123156" name="Text Box 276"/>
          <p:cNvSpPr txBox="1">
            <a:spLocks noChangeArrowheads="1"/>
          </p:cNvSpPr>
          <p:nvPr/>
        </p:nvSpPr>
        <p:spPr bwMode="auto">
          <a:xfrm>
            <a:off x="683568" y="1196752"/>
            <a:ext cx="6858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158040" rIns="90000" bIns="46800">
            <a:spAutoFit/>
          </a:bodyPr>
          <a:lstStyle/>
          <a:p>
            <a:pPr algn="r" defTabSz="449263" eaLnBrk="0" hangingPunct="0">
              <a:lnSpc>
                <a:spcPct val="76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000000"/>
                </a:solidFill>
              </a:rPr>
              <a:t>МВТР</a:t>
            </a:r>
          </a:p>
        </p:txBody>
      </p:sp>
    </p:spTree>
    <p:extLst>
      <p:ext uri="{BB962C8B-B14F-4D97-AF65-F5344CB8AC3E}">
        <p14:creationId xmlns:p14="http://schemas.microsoft.com/office/powerpoint/2010/main" val="3331065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12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2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2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12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9" dur="500"/>
                                        <p:tgtEl>
                                          <p:spTgt spid="12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1520" y="-142892"/>
            <a:ext cx="8352928" cy="257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lnSpc>
                <a:spcPts val="27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+mj-lt"/>
              </a:rPr>
              <a:t>Новые терапевтические средства, направленные на восстановление ионного транспорта при мутации </a:t>
            </a:r>
            <a:r>
              <a:rPr lang="en-US" sz="2000" b="1" dirty="0" smtClean="0">
                <a:latin typeface="+mj-lt"/>
              </a:rPr>
              <a:t>F508del</a:t>
            </a:r>
            <a:r>
              <a:rPr lang="ru-RU" sz="2000" b="1" dirty="0" smtClean="0">
                <a:latin typeface="+mj-lt"/>
              </a:rPr>
              <a:t> </a:t>
            </a:r>
          </a:p>
          <a:p>
            <a:pPr defTabSz="449263">
              <a:lnSpc>
                <a:spcPts val="24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+mj-lt"/>
              </a:rPr>
              <a:t>Сочетание</a:t>
            </a:r>
            <a:r>
              <a:rPr lang="en-US" sz="2000" b="1" dirty="0" smtClean="0">
                <a:latin typeface="+mj-lt"/>
              </a:rPr>
              <a:t> VX-770 </a:t>
            </a:r>
            <a:r>
              <a:rPr lang="ru-RU" sz="2000" b="1" dirty="0">
                <a:latin typeface="+mj-lt"/>
              </a:rPr>
              <a:t>и</a:t>
            </a:r>
            <a:r>
              <a:rPr lang="en-US" sz="2000" b="1" dirty="0">
                <a:latin typeface="+mj-lt"/>
              </a:rPr>
              <a:t> VX-809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7643866" cy="4505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85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"/>
          <a:stretch>
            <a:fillRect/>
          </a:stretch>
        </p:blipFill>
        <p:spPr bwMode="auto">
          <a:xfrm>
            <a:off x="300038" y="1611313"/>
            <a:ext cx="3454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325438" y="6227763"/>
            <a:ext cx="3441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Rowe SM et al., </a:t>
            </a:r>
            <a:r>
              <a:rPr lang="de-DE" sz="1400" i="1" dirty="0" smtClean="0">
                <a:cs typeface="+mn-cs"/>
              </a:rPr>
              <a:t>New Engl J </a:t>
            </a:r>
            <a:r>
              <a:rPr lang="de-DE" sz="1400" i="1" dirty="0" err="1" smtClean="0">
                <a:cs typeface="+mn-cs"/>
              </a:rPr>
              <a:t>Med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 2005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909763" y="3068638"/>
            <a:ext cx="2085975" cy="124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4030695" y="581019"/>
            <a:ext cx="5184775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400" b="1" dirty="0" err="1">
                <a:solidFill>
                  <a:srgbClr val="16165D"/>
                </a:solidFill>
                <a:ea typeface="MS PGothic" pitchFamily="34" charset="-128"/>
              </a:rPr>
              <a:t>Потенциаторы</a:t>
            </a:r>
            <a:r>
              <a:rPr lang="ru-RU" sz="1400" b="1" dirty="0">
                <a:solidFill>
                  <a:srgbClr val="16165D"/>
                </a:solidFill>
                <a:ea typeface="MS PGothic" pitchFamily="34" charset="-128"/>
              </a:rPr>
              <a:t> – </a:t>
            </a:r>
            <a:r>
              <a:rPr lang="ru-RU" sz="1400" dirty="0">
                <a:ea typeface="MS PGothic" pitchFamily="34" charset="-128"/>
              </a:rPr>
              <a:t>мишенью данных препаратов являются молекулы мутантного белка </a:t>
            </a:r>
            <a:r>
              <a:rPr lang="en-US" sz="1400" dirty="0">
                <a:ea typeface="MS PGothic" pitchFamily="34" charset="-128"/>
              </a:rPr>
              <a:t>CFTR</a:t>
            </a:r>
            <a:r>
              <a:rPr lang="ru-RU" sz="1400" dirty="0">
                <a:ea typeface="MS PGothic" pitchFamily="34" charset="-128"/>
              </a:rPr>
              <a:t>, располагающиеся в апикальной мембране. Действие </a:t>
            </a:r>
            <a:r>
              <a:rPr lang="ru-RU" sz="1400" dirty="0" err="1">
                <a:ea typeface="MS PGothic" pitchFamily="34" charset="-128"/>
              </a:rPr>
              <a:t>потенциаторов</a:t>
            </a:r>
            <a:r>
              <a:rPr lang="ru-RU" sz="1400" dirty="0">
                <a:ea typeface="MS PGothic" pitchFamily="34" charset="-128"/>
              </a:rPr>
              <a:t> направлено на восстановление (активацию) функции ионного канала, образованного мутантным белком </a:t>
            </a:r>
            <a:r>
              <a:rPr lang="en-US" sz="1400" dirty="0">
                <a:ea typeface="MS PGothic" pitchFamily="34" charset="-128"/>
              </a:rPr>
              <a:t>CFTR</a:t>
            </a:r>
            <a:r>
              <a:rPr lang="ru-RU" sz="1400" dirty="0">
                <a:ea typeface="MS PGothic" pitchFamily="34" charset="-128"/>
              </a:rPr>
              <a:t> (мутации </a:t>
            </a:r>
            <a:r>
              <a:rPr lang="en-US" sz="1400" dirty="0">
                <a:ea typeface="MS PGothic" pitchFamily="34" charset="-128"/>
              </a:rPr>
              <a:t>III-IV</a:t>
            </a:r>
            <a:r>
              <a:rPr lang="ru-RU" sz="1400" dirty="0">
                <a:ea typeface="MS PGothic" pitchFamily="34" charset="-128"/>
              </a:rPr>
              <a:t> классов) </a:t>
            </a:r>
            <a:r>
              <a:rPr lang="ru-RU" sz="14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 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Генистин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Калидеко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(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VX-770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).</a:t>
            </a:r>
            <a:endParaRPr lang="ru-RU" sz="14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 flipV="1">
            <a:off x="1128713" y="1123950"/>
            <a:ext cx="2795587" cy="15081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4" name="Line 18"/>
          <p:cNvSpPr>
            <a:spLocks noChangeShapeType="1"/>
          </p:cNvSpPr>
          <p:nvPr/>
        </p:nvSpPr>
        <p:spPr bwMode="auto">
          <a:xfrm flipV="1">
            <a:off x="1809750" y="5084763"/>
            <a:ext cx="2114550" cy="185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995738" y="2857496"/>
            <a:ext cx="5113337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16165D"/>
                </a:solidFill>
                <a:ea typeface="MS PGothic" pitchFamily="34" charset="-128"/>
              </a:rPr>
              <a:t>Корректоры </a:t>
            </a:r>
            <a:r>
              <a:rPr lang="ru-RU" sz="1400" dirty="0">
                <a:solidFill>
                  <a:srgbClr val="16165D"/>
                </a:solidFill>
                <a:ea typeface="MS PGothic" pitchFamily="34" charset="-128"/>
              </a:rPr>
              <a:t>– </a:t>
            </a:r>
            <a:r>
              <a:rPr lang="ru-RU" sz="1400" dirty="0">
                <a:ea typeface="MS PGothic" pitchFamily="34" charset="-128"/>
              </a:rPr>
              <a:t>лекарственные средства, позволяющие мутантному белку </a:t>
            </a:r>
            <a:r>
              <a:rPr lang="en-US" sz="1400" dirty="0">
                <a:ea typeface="MS PGothic" pitchFamily="34" charset="-128"/>
              </a:rPr>
              <a:t>CFTR </a:t>
            </a:r>
            <a:r>
              <a:rPr lang="ru-RU" sz="1400" dirty="0">
                <a:ea typeface="MS PGothic" pitchFamily="34" charset="-128"/>
              </a:rPr>
              <a:t>пройти через систему внутриклеточного качественного контроля и занять правильное расположение на апикальной мембране (мутации </a:t>
            </a:r>
            <a:r>
              <a:rPr lang="en-US" sz="1400" dirty="0">
                <a:ea typeface="MS PGothic" pitchFamily="34" charset="-128"/>
              </a:rPr>
              <a:t>II</a:t>
            </a:r>
            <a:r>
              <a:rPr lang="ru-RU" sz="1400" dirty="0">
                <a:ea typeface="MS PGothic" pitchFamily="34" charset="-128"/>
              </a:rPr>
              <a:t> класса)  </a:t>
            </a:r>
            <a:r>
              <a:rPr lang="ru-RU" sz="14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4-фенилбутират/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генистин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аналог силденафила-КМ11060; 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куркумин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; 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VX-809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.</a:t>
            </a:r>
            <a:endParaRPr lang="ru-RU" sz="14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3995738" y="4833938"/>
            <a:ext cx="4824412" cy="11695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400" dirty="0">
                <a:ea typeface="MS PGothic" pitchFamily="34" charset="-128"/>
              </a:rPr>
              <a:t>Вещества, способствующие </a:t>
            </a:r>
            <a:r>
              <a:rPr lang="ru-RU" sz="1400" b="1" dirty="0">
                <a:solidFill>
                  <a:srgbClr val="16165D"/>
                </a:solidFill>
                <a:ea typeface="MS PGothic" pitchFamily="34" charset="-128"/>
              </a:rPr>
              <a:t>«прочитыванию» </a:t>
            </a:r>
            <a:r>
              <a:rPr lang="ru-RU" sz="1400" b="1" dirty="0" smtClean="0">
                <a:solidFill>
                  <a:srgbClr val="16165D"/>
                </a:solidFill>
                <a:ea typeface="MS PGothic" pitchFamily="34" charset="-128"/>
              </a:rPr>
              <a:t>стоп-кодонов</a:t>
            </a:r>
            <a:r>
              <a:rPr lang="ru-RU" sz="1400" dirty="0" smtClean="0">
                <a:solidFill>
                  <a:srgbClr val="16165D"/>
                </a:solidFill>
                <a:ea typeface="MS PGothic" pitchFamily="34" charset="-128"/>
              </a:rPr>
              <a:t>  </a:t>
            </a:r>
            <a:r>
              <a:rPr lang="ru-RU" sz="1400" dirty="0">
                <a:ea typeface="MS PGothic" pitchFamily="34" charset="-128"/>
              </a:rPr>
              <a:t>в </a:t>
            </a:r>
            <a:r>
              <a:rPr lang="en-US" sz="1400" dirty="0">
                <a:ea typeface="MS PGothic" pitchFamily="34" charset="-128"/>
              </a:rPr>
              <a:t>CFTR</a:t>
            </a:r>
            <a:r>
              <a:rPr lang="ru-RU" sz="1400" dirty="0">
                <a:ea typeface="MS PGothic" pitchFamily="34" charset="-128"/>
              </a:rPr>
              <a:t>-</a:t>
            </a:r>
            <a:r>
              <a:rPr lang="en-US" sz="1400" dirty="0">
                <a:ea typeface="MS PGothic" pitchFamily="34" charset="-128"/>
              </a:rPr>
              <a:t>mRNA </a:t>
            </a:r>
            <a:r>
              <a:rPr lang="ru-RU" sz="1400" dirty="0">
                <a:ea typeface="MS PGothic" pitchFamily="34" charset="-128"/>
              </a:rPr>
              <a:t>и предотвращению преждевременной </a:t>
            </a:r>
            <a:r>
              <a:rPr lang="ru-RU" sz="1400" dirty="0" err="1">
                <a:ea typeface="MS PGothic" pitchFamily="34" charset="-128"/>
              </a:rPr>
              <a:t>терминации</a:t>
            </a:r>
            <a:r>
              <a:rPr lang="ru-RU" sz="1400" dirty="0">
                <a:ea typeface="MS PGothic" pitchFamily="34" charset="-128"/>
              </a:rPr>
              <a:t> синтеза молекулы белка, используются при лечении пациентов, имеющих </a:t>
            </a:r>
            <a:r>
              <a:rPr lang="ru-RU" sz="1400" dirty="0" err="1">
                <a:ea typeface="MS PGothic" pitchFamily="34" charset="-128"/>
              </a:rPr>
              <a:t>нонсенс-мутации</a:t>
            </a:r>
            <a:r>
              <a:rPr lang="ru-RU" sz="1400" dirty="0">
                <a:ea typeface="MS PGothic" pitchFamily="34" charset="-128"/>
              </a:rPr>
              <a:t> (мутации </a:t>
            </a:r>
            <a:r>
              <a:rPr lang="en-US" sz="1400" dirty="0">
                <a:ea typeface="MS PGothic" pitchFamily="34" charset="-128"/>
              </a:rPr>
              <a:t>I </a:t>
            </a:r>
            <a:r>
              <a:rPr lang="ru-RU" sz="1400" dirty="0">
                <a:ea typeface="MS PGothic" pitchFamily="34" charset="-128"/>
              </a:rPr>
              <a:t>класса</a:t>
            </a:r>
            <a:r>
              <a:rPr lang="en-US" sz="1400" dirty="0">
                <a:ea typeface="MS PGothic" pitchFamily="34" charset="-128"/>
              </a:rPr>
              <a:t>)</a:t>
            </a:r>
            <a:r>
              <a:rPr lang="ru-RU" sz="1400" dirty="0">
                <a:ea typeface="MS PGothic" pitchFamily="34" charset="-128"/>
              </a:rPr>
              <a:t>. </a:t>
            </a:r>
            <a:r>
              <a:rPr lang="ru-RU" sz="1400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– 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Аталурен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(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PTC124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).</a:t>
            </a:r>
            <a:endParaRPr lang="ru-RU" sz="1400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9063" y="572341"/>
            <a:ext cx="2717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defRPr sz="2800" b="1">
                <a:solidFill>
                  <a:srgbClr val="C00000"/>
                </a:solidFill>
                <a:latin typeface="Tahom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CFTR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+mn-cs"/>
              </a:rPr>
              <a:t> - модуляторы</a:t>
            </a:r>
          </a:p>
        </p:txBody>
      </p:sp>
    </p:spTree>
    <p:extLst>
      <p:ext uri="{BB962C8B-B14F-4D97-AF65-F5344CB8AC3E}">
        <p14:creationId xmlns:p14="http://schemas.microsoft.com/office/powerpoint/2010/main" val="17629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49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99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3666" name="AutoShape 2" descr="data:image/jpeg;base64,/9j/4AAQSkZJRgABAQAAAQABAAD/2wCEAAkGBxAQEBAQEBQUDxQQFQ8PDxQPFA8PDw8UFBQWFhQUFBQYHCggGBolHBQUITEhJSkrLi4uFx8zODMsNygtLisBCgoKDg0OFRAQFCwcHBwsLCwsLCwsLCwsLCwsLCwsLCwsLCwtLCwsLCwsLCwsLCwsLCwrLCssKywsLCwrLDcsK//AABEIALcBEwMBIgACEQEDEQH/xAAbAAABBQEBAAAAAAAAAAAAAAADAAECBAUGB//EADcQAAIBAgQEBQIEBQQDAAAAAAABAgMRBAUSITFBUWEGInGBoRORMlKxwSNCYnLRFOHw8TNDov/EABkBAAMBAQEAAAAAAAAAAAAAAAABAgMEBf/EACERAQEBAQACAwACAwAAAAAAAAABEQIhMQMSQQRhIzJC/9oADAMBAAIRAxEAPwDz5RJWJJD2OV3oWJJEkiSQBFImkPYkkBpQQaKIQQVARJEkhJDiMkiVhIewlQ1hrExrCVCSJJDxRNIRoWHSJ2HsBIWFYnYVgCFiNjbyjIp1/M/JDrzfodLR8K4a1mm+93cCvcjz+w1jtMx8GKzdCW/5Z8/RnJ4rCzpScJrS1yYznUvoBIJFDJEkAqSQ6QyJICwhDiGWIshIIyDAYG0NYmxgCNhExATESFYmkKxaEEiSQ9hxHCSJpDJE0gNKIVA4oIhHiSHGJJAMJDjpX4Ghhslr1FdRt67CUzxJF/E5TWpfii/VblRRJVDRQRIaKCKIyqFiSRoYTKK1XeMdusvKg1bw/iYK+jV/Y1L4BOsmxcyjBfWrRhy4y9FxATptNppprinsyzl+IdPVp4zWi/S4bh+/TtMBWUvLBJQj5V3sa0Y7GJkkbRS6G5Fhx5jHvxSSMLxVlX1qTnFeeG67rmjoAFWexVTzcuvJxI0M7w6hXqJcG9S99ykokuqUkyQtI9gIwh0h7AQbZBhHEawGGMEaGsMIjktIgSx0iWkdIlYtmHpGsG0jaRKiMUTSHUSaiIySNHLcpqVn5VZdX+xYyHKPrS1S/Av/AKfQ7SlRUUklZLgkK0rWXgfC9JW1+Z/Bbr+FqEuC0+hfiy1TfcUTeqxsL4fpUXe133L0KltkRzKpKG/GL2v09QGGqXdxW+cHmzV3QpqzV/UxMf4bTblDyvpyN+lPoWIxb/3KzS2xxmH8OyjvVdl2LmFwFK91FNLhf9S54klOnFP+VtJ9r8CeX0vKiLu4vfGreFa4cC4VqcLbhlNWNZzjO9MvPsHTnBt21LhJcfc5DDwvUiuh0ee4m0XYwvDcbyqTlwi/jizPtt8frXX5e1GKv8cTRjVXp6mZhnwL6V1uiufSOosqomZuZ4nRFy6bBlU0rflt9jmc6xyk3Fb239+QdUpz5Y2YVvqVJS9gKiTUSagJsFpFpDaR1EC0DSLSWNI2kBoDiR0lhxIuABXcRKAfSPpGAdI4XSICYSRJISRNIpmZIWkIkOoiqogomhl2Wup5peWK4vqWcpy+Ml9Sp+FfhT/maL9bERcXFbLgrEWm1aDUJ0qUNlaT9bRYanVk+JyeVZk4YqhrlspqnK/SXl+252WaxjSqNRd1FqL6Xavt7NfcebNZ25cV6uMs7Ghl1dPuc1ipXlxL+Aq25hzPKrmNnOlH6M/RnOYfENJeiC59jrQUL/jaXtzKaa5WF1Np8eI18PjjVw+Nv3+DlKM2nw27bmlh8SutvUuSwusX/EddSw8122v1vsTwEfKvYxMxxOudOkt7yUn6R3/WxvYR2Qv+ivjnFtxuVa8bXZa1FLFzVjSso5jPKmzOdw2aOjKUYuz/ABLgbGd1Ls5WvR+pJte3sZWa6ePDpcN4prL/ANn3UH+qN3CeI5yt9SSs/wA0VG/dcDB8F5fFN1KiUparRbV7JW+b3PRq2EhicPOjUimpJqLsrwlbyyj0admbcfxred+zn+T+TzO/r9XKZnnaacYO8pbLt3MWa5e7K2SwTacl63LtV3k2YOmQJImkKxOKAU2kfSTSHsNKFhtIWwtIwC4kWg7RBoRwKwrBGiIGjYRMQE56IRIhEJEuoiSQSEbtJc9kQRt+G8HrqOpL8NPffmyfZ25NaOaYWNPDUKb42er1e5yeLVSjuryj8o284xsqk7X2jwKFSd1ZiuWlzsnlz+IxKnudph60pZfhKkpOcqkqzm3u3abjG79Io4XNMLZuUNu3I7PKrvK8Gm+dd26fxZcCvylfcXqUNSuWYUrbr/APL+Bensh8p6rlM6qt14R7N9uheoJ2RmY+erFP+lL5f+xrYeOwfp74gqb4otuq1Hf/ACDpFPOsVopy+y635DSFlk/qV51OS8i6bcfn9DraMrJHLeHaNorn17vmdNCyXQnn2rtZjU2KmNnsGXVlDMKtkx30nn25LO6m777GdRkkSzVylUsuC4+rFQw5nrox0GV1lGlKTbSSbbhZSS5tN8Dusjq6qdN7q8ab834t0uPc4PJLLyy5ncZfUhCF9lGC+yX/AEej8Nn0jyvmn+SuPr2TnpVlqkvllMJKpdW67sGebb5evxPBIJFEYoIkAsSQ4kiSQ04awrEkh7DIJog0GcQckKqiDRAmxgPDCJWENLm4hYgYB4FIgkUdaqP+nwkU9pTWp+5g5HhPrV6cO+p+i3NvxfVStFeg5PFqO75kc/KdwFaWwynsCrz2IirWbjpnVZZJ08uwut31yrzh/RFza099037nG4+pxLlHMpqjSpN3jTvKHbVu19yvws3Ha5fVTLmIqpLicfgs0StuW8RnMVF739R8p6irCWqvUlx3S/59zXjiNrIwcvrXTl+duRqUmB1fpYhriYGf4xynCH9V37bmq1bc5vFz1Yh/0r9WP8E9uiy/GaUlex0FHMNlZp/DOHoyLtPEdyZMX1ldrHMFbfZ/qZWY4tWb4dTJpY6XB7rvwK+Lq67x5PZitOcyMZZjrnKSTs22vTkbeUUnVd35Yr7vsidDCQhByaVkm/sBwuOt29COv6XPLscDSpx2UY+tk39zUVaMY3bsji45zpt+4SeYyqegpSvGtLPZwm1OKS30t83s+Jk2L1eDVGLfOV/hlKwVfHoooNEHFBIoIKmkOkKJKxSCsPYSRJDJBoFJB2gU0KqgLREI0RYKRHEIEubhENFEEgsUWzdb4Bwl51aj4QWlPu9zH8UVG60k+T2Or8DULYSrL88pfCS/Y43P5N1pX5OxfXjmMebvdUUgVaFixAFXTaM40YOPktxKV4x9EPj6AHDvy26bFA6vyKeNrSuo34tI0vpbXMXEL+KkXiHQYDE2SRsYfG25X9NzlVILTxMoiw9dbUxsLb7P7GDSlqnUl1dl7FLEZk9NuPqXcup/wodZb/cKfMXqE0uIduLI0sNZAK94u4lDSnYuYGK4sy1eTVzcy3DOTRHTTk2c1HGhtspNR/V/sYFKozovGK00qEV+abfsl/lnLUZbikK1ejF6ux0GW4dysl9yrl2FhWsnL6bTW9rprnc7HKMHTpLZ67cG0rLvYqQuusgmNwF8OoJeaEdW/G6d38XOZsd5SXN/JymdYP6VVpfhl54+j4r7k9z9HxdfiikTSIoIiGtPFE7DRJ2GmmHSHsIaUWDkgrBsDgUgbCzBMFEIa4gJgRCRIRCxKTj0rwvHRl8O+qS92zgvEe1Zt8XuehYSpCng6NOW3lR5r4pxCdZyXC9vQ1+T1HL8f+1BpSCVEZ+Hql2N2ZNqzMfSMSpJwlfiuaOqrYe5kYvAjAEcbBrZpdns0Y7eqrct1cFZlSrSaasXqcWYyJzdhqS2JTewyVJyudJktRTpwkv5VpfZnLK8m0uBdwc50neDt15p+qJqo7WE0Vc2tpXszNo549tVNP8Atdr+wd4mVdpKOlc7ttiXFnL6eqz+x0Ea8aMNT2M/DQ0oyc1xblNR5Jk2KlDzTMJ1papcE/KuiAYeF2PUjs10B0K1mETa6HLk01Y7nKaflTZwOAxdmdflWYqy3SHqbtjprq1uJl+I6alSjLnB/D2f7BY4tPZFXNq9qTjzlb9b/sHXouJZ1GCkOhDGDswWIQFBhLlRnYcQ1xrlJwmQkyTZCTABzYKTJVGCbBchXERuIBjGiWcLT1TjFc2kV4m94Wwf1Kyl+Tccm1HVyWu0zHS6UVFq6SVjyrO6eqrPs2jvvETSX1FtpXFbHn2OrXqN9fk1+RzfGDh6TiaFKZVpSLMZIzaasLcHWpE6dRBYxAmLi8Ls2Z9PAX3OixiWlkcDQ2uPTctXwUlO0dg0Mtk/xfBt1aKdR9ibphpMSOBSCRwhpumEp00AUcPlt3wN3CYJRQ9BJB3VA9BnxOcxX/kfds6KpLcwsVDzy9bfAHAJ3918oqTkm78HzLE2+HOPyitUSfZjxNo1HEOPM1MHmTXP7MwNJcwWFnUkowTk304Lu+gWHOnbYLPIpW/7LlSu6lm9uiMzKsjjStKb1z4/0x9Fz9TVcTLq/kbc8/tBsLSG0j6CMaaFFEyUYktJUibQxgukZxKxGhMjJBtJCUR4WqtQE0WakQbiLFygWEF0iDD1ixhw7nbeHcMqMbvZyMHJsGpqM3yN7H1EqWzt0NeJnlzfL1vhi+NMROkmk7xqb2fK3Q4WtjVKV1t6m/n+ZutCEWt4Nps5ipQ1brZh17Tz4i9RxRb+tcwpUake/oW8LieT+RG06WJs9zQpYpNGRFqRNU5IWGtYmpeSXUvUJpKxgYmq4yiy1TxXAMGrkX+J9x3IpwrbT9x4VrpBhaK2ShUsV5TBznxHha0lWFOvwRnRrDVKvAMPWk626KOIa1yT52aB4itbRL2ZHHTvpkvRiPQa8L8OK4dys46uz5hqdS+z4oMqak91Z9uYyoWFy+U5JdTvcsy+NCmoxW73k+bZSyDK3D+JPj/KnxXdm4yO7+NOJnkOwrE7DWIaaiojSQQiwBkiVhIccTTWItExhkg0DkEkwUhjApg2gkgbBSNhDiAJrEwppJNcNwWY5hBw0xkndfY5SVR9R4cS5XP9U9Du77plDEU9LN7D00+JTzPBNXt7BDqnTmjS/wBHSqJNrfsYDbRp5di9rMZDTyiUd6bv2ZCVRx2kmjRp1wsqkZK01dATnsdBSjsZcMQ+HNHS4rL1xpvbozmsdQcJcLfuAHoYzzNdUFhV8v8AazH1bos0K+7XUeFrTdYadRGeqvLoO6mwBf1irSvG/QpRqhqNS+3G4ATVrg4+6IUJTnHSk210TZr5XkU5+aT0x6c2dVgsJCkkoq3fmyb0uc2uTwmQYipZuKprrJ7/AGOmyzJYUbOX8SXV8F6I0UyaItrScyCJiIiuSuJCuRuNcnTw7GFca4aeJIcjcVx6WJNkWxnIHKQaMKTByYnIg5Bp/U0mDbHbISkPTwriI6hDTjlYxD4eG4hFudqUqQ2K3QhDgrFrYdXv1FHBNbpiEMlui9rMu0mnsxxAVVcXBxV0ZeNWtbjCAmFiaVnde4GSad0OIcJPVfcJSi3w5iEMNnL8klPeTsux0WAy2lT4K76sQjG2urniSNOEg0ZCEI8EjMIpiESeH1jOYhE2qkLWNrEInV5DaxaxxBp4bWJzEINGISqA3UEINPIG5kXMQhniDmDlMQhwsR1jCEUj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76" name="AutoShape 12" descr="data:image/jpeg;base64,/9j/4AAQSkZJRgABAQAAAQABAAD/2wCEAAkGBxAQEBAQEBQUDxQQFQ8PDxQPFA8PDw8UFBQWFhQUFBQYHCggGBolHBQUITEhJSkrLi4uFx8zODMsNygtLisBCgoKDg0OFRAQFCwcHBwsLCwsLCwsLCwsLCwsLCwsLCwsLCwtLCwsLCwsLCwsLCwsLCwrLCssKywsLCwrLDcsK//AABEIALcBEwMBIgACEQEDEQH/xAAbAAABBQEBAAAAAAAAAAAAAAADAAECBAUGB//EADcQAAIBAgQEBQIEBQQDAAAAAAABAgMRBAUSITFBUWEGInGBoRORMlKxwSNCYnLRFOHw8TNDov/EABkBAAMBAQEAAAAAAAAAAAAAAAABAgMEBf/EACERAQEBAQACAwACAwAAAAAAAAABEQIhMQMSQQRhIzJC/9oADAMBAAIRAxEAPwDz5RJWJJD2OV3oWJJEkiSQBFImkPYkkBpQQaKIQQVARJEkhJDiMkiVhIewlQ1hrExrCVCSJJDxRNIRoWHSJ2HsBIWFYnYVgCFiNjbyjIp1/M/JDrzfodLR8K4a1mm+93cCvcjz+w1jtMx8GKzdCW/5Z8/RnJ4rCzpScJrS1yYznUvoBIJFDJEkAqSQ6QyJICwhDiGWIshIIyDAYG0NYmxgCNhExATESFYmkKxaEEiSQ9hxHCSJpDJE0gNKIVA4oIhHiSHGJJAMJDjpX4Ghhslr1FdRt67CUzxJF/E5TWpfii/VblRRJVDRQRIaKCKIyqFiSRoYTKK1XeMdusvKg1bw/iYK+jV/Y1L4BOsmxcyjBfWrRhy4y9FxATptNppprinsyzl+IdPVp4zWi/S4bh+/TtMBWUvLBJQj5V3sa0Y7GJkkbRS6G5Fhx5jHvxSSMLxVlX1qTnFeeG67rmjoAFWexVTzcuvJxI0M7w6hXqJcG9S99ykokuqUkyQtI9gIwh0h7AQbZBhHEawGGMEaGsMIjktIgSx0iWkdIlYtmHpGsG0jaRKiMUTSHUSaiIySNHLcpqVn5VZdX+xYyHKPrS1S/Av/AKfQ7SlRUUklZLgkK0rWXgfC9JW1+Z/Bbr+FqEuC0+hfiy1TfcUTeqxsL4fpUXe133L0KltkRzKpKG/GL2v09QGGqXdxW+cHmzV3QpqzV/UxMf4bTblDyvpyN+lPoWIxb/3KzS2xxmH8OyjvVdl2LmFwFK91FNLhf9S54klOnFP+VtJ9r8CeX0vKiLu4vfGreFa4cC4VqcLbhlNWNZzjO9MvPsHTnBt21LhJcfc5DDwvUiuh0ee4m0XYwvDcbyqTlwi/jizPtt8frXX5e1GKv8cTRjVXp6mZhnwL6V1uiufSOosqomZuZ4nRFy6bBlU0rflt9jmc6xyk3Fb239+QdUpz5Y2YVvqVJS9gKiTUSagJsFpFpDaR1EC0DSLSWNI2kBoDiR0lhxIuABXcRKAfSPpGAdI4XSICYSRJISRNIpmZIWkIkOoiqogomhl2Wup5peWK4vqWcpy+Ml9Sp+FfhT/maL9bERcXFbLgrEWm1aDUJ0qUNlaT9bRYanVk+JyeVZk4YqhrlspqnK/SXl+252WaxjSqNRd1FqL6Xavt7NfcebNZ25cV6uMs7Ghl1dPuc1ipXlxL+Aq25hzPKrmNnOlH6M/RnOYfENJeiC59jrQUL/jaXtzKaa5WF1Np8eI18PjjVw+Nv3+DlKM2nw27bmlh8SutvUuSwusX/EddSw8122v1vsTwEfKvYxMxxOudOkt7yUn6R3/WxvYR2Qv+ivjnFtxuVa8bXZa1FLFzVjSso5jPKmzOdw2aOjKUYuz/ABLgbGd1Ls5WvR+pJte3sZWa6ePDpcN4prL/ANn3UH+qN3CeI5yt9SSs/wA0VG/dcDB8F5fFN1KiUparRbV7JW+b3PRq2EhicPOjUimpJqLsrwlbyyj0admbcfxred+zn+T+TzO/r9XKZnnaacYO8pbLt3MWa5e7K2SwTacl63LtV3k2YOmQJImkKxOKAU2kfSTSHsNKFhtIWwtIwC4kWg7RBoRwKwrBGiIGjYRMQE56IRIhEJEuoiSQSEbtJc9kQRt+G8HrqOpL8NPffmyfZ25NaOaYWNPDUKb42er1e5yeLVSjuryj8o284xsqk7X2jwKFSd1ZiuWlzsnlz+IxKnudph60pZfhKkpOcqkqzm3u3abjG79Io4XNMLZuUNu3I7PKrvK8Gm+dd26fxZcCvylfcXqUNSuWYUrbr/APL+Bensh8p6rlM6qt14R7N9uheoJ2RmY+erFP+lL5f+xrYeOwfp74gqb4otuq1Hf/ACDpFPOsVopy+y635DSFlk/qV51OS8i6bcfn9DraMrJHLeHaNorn17vmdNCyXQnn2rtZjU2KmNnsGXVlDMKtkx30nn25LO6m777GdRkkSzVylUsuC4+rFQw5nrox0GV1lGlKTbSSbbhZSS5tN8Dusjq6qdN7q8ab834t0uPc4PJLLyy5ncZfUhCF9lGC+yX/AEej8Nn0jyvmn+SuPr2TnpVlqkvllMJKpdW67sGebb5evxPBIJFEYoIkAsSQ4kiSQ04awrEkh7DIJog0GcQckKqiDRAmxgPDCJWENLm4hYgYB4FIgkUdaqP+nwkU9pTWp+5g5HhPrV6cO+p+i3NvxfVStFeg5PFqO75kc/KdwFaWwynsCrz2IirWbjpnVZZJ08uwut31yrzh/RFza099037nG4+pxLlHMpqjSpN3jTvKHbVu19yvws3Ha5fVTLmIqpLicfgs0StuW8RnMVF739R8p6irCWqvUlx3S/59zXjiNrIwcvrXTl+duRqUmB1fpYhriYGf4xynCH9V37bmq1bc5vFz1Yh/0r9WP8E9uiy/GaUlex0FHMNlZp/DOHoyLtPEdyZMX1ldrHMFbfZ/qZWY4tWb4dTJpY6XB7rvwK+Lq67x5PZitOcyMZZjrnKSTs22vTkbeUUnVd35Yr7vsidDCQhByaVkm/sBwuOt29COv6XPLscDSpx2UY+tk39zUVaMY3bsji45zpt+4SeYyqegpSvGtLPZwm1OKS30t83s+Jk2L1eDVGLfOV/hlKwVfHoooNEHFBIoIKmkOkKJKxSCsPYSRJDJBoFJB2gU0KqgLREI0RYKRHEIEubhENFEEgsUWzdb4Bwl51aj4QWlPu9zH8UVG60k+T2Or8DULYSrL88pfCS/Y43P5N1pX5OxfXjmMebvdUUgVaFixAFXTaM40YOPktxKV4x9EPj6AHDvy26bFA6vyKeNrSuo34tI0vpbXMXEL+KkXiHQYDE2SRsYfG25X9NzlVILTxMoiw9dbUxsLb7P7GDSlqnUl1dl7FLEZk9NuPqXcup/wodZb/cKfMXqE0uIduLI0sNZAK94u4lDSnYuYGK4sy1eTVzcy3DOTRHTTk2c1HGhtspNR/V/sYFKozovGK00qEV+abfsl/lnLUZbikK1ejF6ux0GW4dysl9yrl2FhWsnL6bTW9rprnc7HKMHTpLZ67cG0rLvYqQuusgmNwF8OoJeaEdW/G6d38XOZsd5SXN/JymdYP6VVpfhl54+j4r7k9z9HxdfiikTSIoIiGtPFE7DRJ2GmmHSHsIaUWDkgrBsDgUgbCzBMFEIa4gJgRCRIRCxKTj0rwvHRl8O+qS92zgvEe1Zt8XuehYSpCng6NOW3lR5r4pxCdZyXC9vQ1+T1HL8f+1BpSCVEZ+Hql2N2ZNqzMfSMSpJwlfiuaOqrYe5kYvAjAEcbBrZpdns0Y7eqrct1cFZlSrSaasXqcWYyJzdhqS2JTewyVJyudJktRTpwkv5VpfZnLK8m0uBdwc50neDt15p+qJqo7WE0Vc2tpXszNo549tVNP8Atdr+wd4mVdpKOlc7ttiXFnL6eqz+x0Ea8aMNT2M/DQ0oyc1xblNR5Jk2KlDzTMJ1papcE/KuiAYeF2PUjs10B0K1mETa6HLk01Y7nKaflTZwOAxdmdflWYqy3SHqbtjprq1uJl+I6alSjLnB/D2f7BY4tPZFXNq9qTjzlb9b/sHXouJZ1GCkOhDGDswWIQFBhLlRnYcQ1xrlJwmQkyTZCTABzYKTJVGCbBchXERuIBjGiWcLT1TjFc2kV4m94Wwf1Kyl+Tccm1HVyWu0zHS6UVFq6SVjyrO6eqrPs2jvvETSX1FtpXFbHn2OrXqN9fk1+RzfGDh6TiaFKZVpSLMZIzaasLcHWpE6dRBYxAmLi8Ls2Z9PAX3OixiWlkcDQ2uPTctXwUlO0dg0Mtk/xfBt1aKdR9ibphpMSOBSCRwhpumEp00AUcPlt3wN3CYJRQ9BJB3VA9BnxOcxX/kfds6KpLcwsVDzy9bfAHAJ3918oqTkm78HzLE2+HOPyitUSfZjxNo1HEOPM1MHmTXP7MwNJcwWFnUkowTk304Lu+gWHOnbYLPIpW/7LlSu6lm9uiMzKsjjStKb1z4/0x9Fz9TVcTLq/kbc8/tBsLSG0j6CMaaFFEyUYktJUibQxgukZxKxGhMjJBtJCUR4WqtQE0WakQbiLFygWEF0iDD1ixhw7nbeHcMqMbvZyMHJsGpqM3yN7H1EqWzt0NeJnlzfL1vhi+NMROkmk7xqb2fK3Q4WtjVKV1t6m/n+ZutCEWt4Nps5ipQ1brZh17Tz4i9RxRb+tcwpUake/oW8LieT+RG06WJs9zQpYpNGRFqRNU5IWGtYmpeSXUvUJpKxgYmq4yiy1TxXAMGrkX+J9x3IpwrbT9x4VrpBhaK2ShUsV5TBznxHha0lWFOvwRnRrDVKvAMPWk626KOIa1yT52aB4itbRL2ZHHTvpkvRiPQa8L8OK4dys46uz5hqdS+z4oMqak91Z9uYyoWFy+U5JdTvcsy+NCmoxW73k+bZSyDK3D+JPj/KnxXdm4yO7+NOJnkOwrE7DWIaaiojSQQiwBkiVhIccTTWItExhkg0DkEkwUhjApg2gkgbBSNhDiAJrEwppJNcNwWY5hBw0xkndfY5SVR9R4cS5XP9U9Du77plDEU9LN7D00+JTzPBNXt7BDqnTmjS/wBHSqJNrfsYDbRp5di9rMZDTyiUd6bv2ZCVRx2kmjRp1wsqkZK01dATnsdBSjsZcMQ+HNHS4rL1xpvbozmsdQcJcLfuAHoYzzNdUFhV8v8AazH1bos0K+7XUeFrTdYadRGeqvLoO6mwBf1irSvG/QpRqhqNS+3G4ATVrg4+6IUJTnHSk210TZr5XkU5+aT0x6c2dVgsJCkkoq3fmyb0uc2uTwmQYipZuKprrJ7/AGOmyzJYUbOX8SXV8F6I0UyaItrScyCJiIiuSuJCuRuNcnTw7GFca4aeJIcjcVx6WJNkWxnIHKQaMKTByYnIg5Bp/U0mDbHbISkPTwriI6hDTjlYxD4eG4hFudqUqQ2K3QhDgrFrYdXv1FHBNbpiEMlui9rMu0mnsxxAVVcXBxV0ZeNWtbjCAmFiaVnde4GSad0OIcJPVfcJSi3w5iEMNnL8klPeTsux0WAy2lT4K76sQjG2urniSNOEg0ZCEI8EjMIpiESeH1jOYhE2qkLWNrEInV5DaxaxxBp4bWJzEINGISqA3UEINPIG5kXMQhniDmDlMQhwsR1jCEUj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804988"/>
            <a:ext cx="5657850" cy="3771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80" name="AutoShape 16" descr="Картинки по запросу оркамби как выглядит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86" name="Picture 22" descr="https://pbs.twimg.com/media/CJewrLpUwAA4RAV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2736"/>
            <a:ext cx="4476173" cy="304626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6772"/>
            <a:ext cx="4392488" cy="58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731" y="3861048"/>
            <a:ext cx="5081434" cy="230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7504" y="1052736"/>
            <a:ext cx="5005220" cy="375487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cs typeface="+mn-cs"/>
              </a:rPr>
              <a:t>Испытание Фазы 2 – 2009-2012. На 26-й ежегодной Североамериканской конференции по </a:t>
            </a:r>
            <a:r>
              <a:rPr lang="ru-RU" sz="1400" dirty="0" err="1">
                <a:cs typeface="+mn-cs"/>
              </a:rPr>
              <a:t>муковисцидозу</a:t>
            </a:r>
            <a:r>
              <a:rPr lang="ru-RU" sz="1400" dirty="0">
                <a:cs typeface="+mn-cs"/>
              </a:rPr>
              <a:t> в Орландо были представлены подробные данные, подтверждающие положительное влияние комбинации VX-809 и </a:t>
            </a:r>
            <a:r>
              <a:rPr lang="ru-RU" sz="1400" dirty="0" err="1">
                <a:cs typeface="+mn-cs"/>
              </a:rPr>
              <a:t>Kalydeco</a:t>
            </a:r>
            <a:r>
              <a:rPr lang="ru-RU" sz="1400" dirty="0">
                <a:cs typeface="+mn-cs"/>
              </a:rPr>
              <a:t> на функцию легких. Найдена наиболее эффективная доза препарата VX890, 600 мг, при которой достигнуто максимальное улучшение показателя </a:t>
            </a:r>
            <a:r>
              <a:rPr lang="ru-RU" sz="1400" dirty="0" smtClean="0">
                <a:cs typeface="+mn-cs"/>
              </a:rPr>
              <a:t>ОФВ1</a:t>
            </a:r>
            <a:endParaRPr lang="ru-RU" sz="1400" dirty="0">
              <a:cs typeface="+mn-cs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cs typeface="+mn-cs"/>
              </a:rPr>
              <a:t>С 2013-2015 проведена 3 </a:t>
            </a:r>
            <a:r>
              <a:rPr lang="ru-RU" sz="1400" dirty="0">
                <a:cs typeface="+mn-cs"/>
              </a:rPr>
              <a:t>фаза </a:t>
            </a:r>
            <a:r>
              <a:rPr lang="ru-RU" sz="1400" dirty="0" smtClean="0">
                <a:cs typeface="+mn-cs"/>
              </a:rPr>
              <a:t>исследования для больных (1108 человек старше 12 лет) с генотипами </a:t>
            </a:r>
            <a:r>
              <a:rPr lang="en-US" sz="1400" dirty="0" smtClean="0">
                <a:cs typeface="+mn-cs"/>
              </a:rPr>
              <a:t>F</a:t>
            </a:r>
            <a:r>
              <a:rPr lang="ru-RU" sz="1400" dirty="0">
                <a:cs typeface="+mn-cs"/>
              </a:rPr>
              <a:t>508</a:t>
            </a:r>
            <a:r>
              <a:rPr lang="en-US" sz="1400" dirty="0">
                <a:cs typeface="+mn-cs"/>
              </a:rPr>
              <a:t>del</a:t>
            </a:r>
            <a:r>
              <a:rPr lang="ru-RU" sz="1400" dirty="0">
                <a:cs typeface="+mn-cs"/>
              </a:rPr>
              <a:t>//</a:t>
            </a:r>
            <a:r>
              <a:rPr lang="en-US" sz="1400" dirty="0">
                <a:cs typeface="+mn-cs"/>
              </a:rPr>
              <a:t> F</a:t>
            </a:r>
            <a:r>
              <a:rPr lang="ru-RU" sz="1400" dirty="0">
                <a:cs typeface="+mn-cs"/>
              </a:rPr>
              <a:t>508</a:t>
            </a:r>
            <a:r>
              <a:rPr lang="en-US" sz="1400" dirty="0">
                <a:cs typeface="+mn-cs"/>
              </a:rPr>
              <a:t>del </a:t>
            </a:r>
            <a:r>
              <a:rPr lang="ru-RU" sz="1400" dirty="0">
                <a:cs typeface="+mn-cs"/>
              </a:rPr>
              <a:t>и</a:t>
            </a:r>
            <a:r>
              <a:rPr lang="en-US" sz="1400" dirty="0">
                <a:cs typeface="+mn-cs"/>
              </a:rPr>
              <a:t> F</a:t>
            </a:r>
            <a:r>
              <a:rPr lang="ru-RU" sz="1400" dirty="0">
                <a:cs typeface="+mn-cs"/>
              </a:rPr>
              <a:t>508</a:t>
            </a:r>
            <a:r>
              <a:rPr lang="en-US" sz="1400" dirty="0">
                <a:cs typeface="+mn-cs"/>
              </a:rPr>
              <a:t>del</a:t>
            </a:r>
            <a:r>
              <a:rPr lang="ru-RU" sz="1400" dirty="0">
                <a:cs typeface="+mn-cs"/>
              </a:rPr>
              <a:t>/</a:t>
            </a:r>
            <a:r>
              <a:rPr lang="en-US" sz="1400" dirty="0">
                <a:cs typeface="+mn-cs"/>
              </a:rPr>
              <a:t> </a:t>
            </a:r>
            <a:r>
              <a:rPr lang="ru-RU" sz="1400" dirty="0">
                <a:cs typeface="+mn-cs"/>
              </a:rPr>
              <a:t>любая </a:t>
            </a:r>
            <a:r>
              <a:rPr lang="ru-RU" sz="1400" dirty="0" smtClean="0">
                <a:cs typeface="+mn-cs"/>
              </a:rPr>
              <a:t>другая в течение 24 недель. Пациенты получали </a:t>
            </a:r>
            <a:r>
              <a:rPr lang="ru-RU" sz="1400" dirty="0" err="1" smtClean="0">
                <a:cs typeface="+mn-cs"/>
              </a:rPr>
              <a:t>лумакафтор</a:t>
            </a:r>
            <a:r>
              <a:rPr lang="ru-RU" sz="1400" dirty="0">
                <a:cs typeface="+mn-cs"/>
              </a:rPr>
              <a:t> </a:t>
            </a:r>
            <a:r>
              <a:rPr lang="ru-RU" sz="1400" dirty="0" smtClean="0">
                <a:cs typeface="+mn-cs"/>
              </a:rPr>
              <a:t>(</a:t>
            </a:r>
            <a:r>
              <a:rPr lang="en-US" sz="1400" dirty="0" smtClean="0">
                <a:cs typeface="+mn-cs"/>
              </a:rPr>
              <a:t>V809)</a:t>
            </a:r>
            <a:r>
              <a:rPr lang="ru-RU" sz="1400" dirty="0" smtClean="0">
                <a:cs typeface="+mn-cs"/>
              </a:rPr>
              <a:t> по 600 мг 1 раз в день или 400 мг два раза в день в комбинации с </a:t>
            </a:r>
            <a:r>
              <a:rPr lang="ru-RU" sz="1400" dirty="0" err="1" smtClean="0">
                <a:cs typeface="+mn-cs"/>
              </a:rPr>
              <a:t>ивакафтором</a:t>
            </a:r>
            <a:r>
              <a:rPr lang="ru-RU" sz="1400" dirty="0" smtClean="0">
                <a:cs typeface="+mn-cs"/>
              </a:rPr>
              <a:t> (</a:t>
            </a:r>
            <a:r>
              <a:rPr lang="en-US" sz="1400" dirty="0" smtClean="0">
                <a:cs typeface="+mn-cs"/>
              </a:rPr>
              <a:t>V770)</a:t>
            </a:r>
            <a:r>
              <a:rPr lang="ru-RU" sz="1400" dirty="0">
                <a:cs typeface="+mn-cs"/>
              </a:rPr>
              <a:t> </a:t>
            </a:r>
            <a:r>
              <a:rPr lang="ru-RU" sz="1400" dirty="0" smtClean="0">
                <a:cs typeface="+mn-cs"/>
              </a:rPr>
              <a:t>по 250 мг 2 раза в день. Результат</a:t>
            </a:r>
            <a:r>
              <a:rPr lang="en-US" sz="1400" dirty="0" smtClean="0">
                <a:cs typeface="+mn-cs"/>
              </a:rPr>
              <a:t>:</a:t>
            </a:r>
            <a:r>
              <a:rPr lang="ru-RU" sz="1400" dirty="0" smtClean="0">
                <a:cs typeface="+mn-cs"/>
              </a:rPr>
              <a:t> снижение обострений на 30-39%, улучшение функции легких.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400" b="1" dirty="0" smtClean="0">
                <a:cs typeface="+mn-cs"/>
              </a:rPr>
              <a:t>Одобрен </a:t>
            </a:r>
            <a:r>
              <a:rPr lang="en-US" sz="1400" b="1" dirty="0" smtClean="0">
                <a:cs typeface="+mn-cs"/>
              </a:rPr>
              <a:t>FDA </a:t>
            </a:r>
            <a:r>
              <a:rPr lang="ru-RU" sz="1400" b="1" dirty="0" smtClean="0">
                <a:cs typeface="+mn-cs"/>
              </a:rPr>
              <a:t> в июле 2015 года</a:t>
            </a:r>
            <a:endParaRPr lang="ru-RU" sz="1400" b="1" dirty="0"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6" y="210576"/>
            <a:ext cx="9061768" cy="460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«Корректор» -  </a:t>
            </a:r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VX</a:t>
            </a:r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-809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в сочетании с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Kalydeco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™A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144" y="5733256"/>
            <a:ext cx="8929750" cy="461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Корректор» -  </a:t>
            </a:r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VX</a:t>
            </a:r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-661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в сочетании с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Kalydeco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™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83" y="6309320"/>
            <a:ext cx="9001188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8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cs typeface="+mn-cs"/>
              </a:rPr>
              <a:t>Идет набор пациентов для 2 фазы для больных с генотипами </a:t>
            </a:r>
            <a:r>
              <a:rPr lang="en-US" sz="1600" dirty="0" smtClean="0">
                <a:solidFill>
                  <a:schemeClr val="tx1"/>
                </a:solidFill>
                <a:cs typeface="+mn-cs"/>
              </a:rPr>
              <a:t>F</a:t>
            </a:r>
            <a:r>
              <a:rPr lang="ru-RU" sz="1600" dirty="0" smtClean="0">
                <a:solidFill>
                  <a:schemeClr val="tx1"/>
                </a:solidFill>
                <a:cs typeface="+mn-cs"/>
              </a:rPr>
              <a:t>508</a:t>
            </a:r>
            <a:r>
              <a:rPr lang="en-US" sz="1600" dirty="0" smtClean="0">
                <a:solidFill>
                  <a:schemeClr val="tx1"/>
                </a:solidFill>
                <a:cs typeface="+mn-cs"/>
              </a:rPr>
              <a:t>del</a:t>
            </a:r>
            <a:r>
              <a:rPr lang="ru-RU" sz="1600" dirty="0" smtClean="0">
                <a:solidFill>
                  <a:schemeClr val="tx1"/>
                </a:solidFill>
                <a:cs typeface="+mn-cs"/>
              </a:rPr>
              <a:t>//</a:t>
            </a:r>
            <a:r>
              <a:rPr lang="en-US" sz="1600" dirty="0" smtClean="0">
                <a:solidFill>
                  <a:schemeClr val="tx1"/>
                </a:solidFill>
                <a:cs typeface="+mn-cs"/>
              </a:rPr>
              <a:t> F</a:t>
            </a:r>
            <a:r>
              <a:rPr lang="ru-RU" sz="1600" dirty="0" smtClean="0">
                <a:solidFill>
                  <a:schemeClr val="tx1"/>
                </a:solidFill>
                <a:cs typeface="+mn-cs"/>
              </a:rPr>
              <a:t>508</a:t>
            </a:r>
            <a:r>
              <a:rPr lang="en-US" sz="1600" dirty="0" smtClean="0">
                <a:solidFill>
                  <a:schemeClr val="tx1"/>
                </a:solidFill>
                <a:cs typeface="+mn-cs"/>
              </a:rPr>
              <a:t>del</a:t>
            </a:r>
            <a:r>
              <a:rPr lang="ru-RU" sz="1600" dirty="0" smtClean="0">
                <a:solidFill>
                  <a:schemeClr val="tx1"/>
                </a:solidFill>
                <a:cs typeface="+mn-cs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41551"/>
            <a:ext cx="3810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4143380"/>
            <a:ext cx="3571900" cy="1571636"/>
          </a:xfrm>
          <a:prstGeom prst="rect">
            <a:avLst/>
          </a:prstGeom>
          <a:noFill/>
        </p:spPr>
      </p:pic>
      <p:pic>
        <p:nvPicPr>
          <p:cNvPr id="101377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3582918" cy="1928826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71406" y="923868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Активными ингредиентами таблеток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являются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люмакафтор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который имеет следующее химическое название: 3-[6-({[1-(2,2-дифторо-1,3-бензодиоксол-5-ил)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циклопропил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карбонил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амино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)-3-метилпиридин-2-ил]бензойная кислота;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активатор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CFTR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который имеет следующее химическое название: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-(2,4-ди-тертбутил-5-гидроксифенил)-1,4-дигидро-4-оксохинолин-3-карбоксамид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1600" baseline="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Молекулярная формула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5, 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3. Молекулярная масса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составляет 452,41 и 392,49, соответственно. Структурные формулы следующие: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1684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928662" y="614364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Люмакафтор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6171813"/>
            <a:ext cx="343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+mj-lt"/>
                <a:ea typeface="Calibri" pitchFamily="34" charset="0"/>
                <a:cs typeface="Times New Roman" pitchFamily="18" charset="0"/>
              </a:rPr>
              <a:t>Ивакафтор</a:t>
            </a:r>
            <a:endParaRPr lang="ru-RU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1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71600"/>
          </a:xfrm>
        </p:spPr>
        <p:txBody>
          <a:bodyPr/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Механизм действия</a:t>
            </a:r>
            <a:endParaRPr lang="ru-RU" sz="2800" dirty="0"/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14282" y="4286256"/>
            <a:ext cx="8501122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Небольшое количество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508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CFTR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которое достигает поверхности клетки, характеризуется меньшей стабильностью и низкой способностью к открытию канала (дефектная воротная активность), по сравнению с белком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CFTR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дикого типа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3959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Белок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 CFTR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 это канал ионов хлора, представленный на поверхности эпителиальных клеток многих органов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4815" y="1857364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Мутация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F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508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del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214810" y="2214554"/>
            <a:ext cx="214314" cy="285752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3626" y="2500306"/>
            <a:ext cx="40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неправильное формирование белка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214810" y="2928934"/>
            <a:ext cx="214314" cy="285752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14686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нарушается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процессинг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и миграция клеток, и белок подвергается распаду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14810" y="3571876"/>
            <a:ext cx="214314" cy="285752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3925677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снижается количество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CFTR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на поверхности клетки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720380"/>
            <a:ext cx="8215370" cy="92333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err="1" smtClean="0">
                <a:ea typeface="Calibri" pitchFamily="34" charset="0"/>
                <a:cs typeface="Times New Roman" pitchFamily="18" charset="0"/>
              </a:rPr>
              <a:t>Люмакафтор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улучшает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конформационную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стабильность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F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508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del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CFTR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в результате чего улучшается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процессинг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и миграция зрелого белка к поверхности клеток.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3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636"/>
            <a:ext cx="7704856" cy="684076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cs typeface="Times New Roman" pitchFamily="18" charset="0"/>
              </a:rPr>
              <a:t>Опыт клинических исследований</a:t>
            </a:r>
            <a:r>
              <a:rPr lang="en-US" sz="2400" b="1" dirty="0" smtClean="0">
                <a:cs typeface="Times New Roman" pitchFamily="18" charset="0"/>
              </a:rPr>
              <a:t/>
            </a:r>
            <a:br>
              <a:rPr lang="en-US" sz="2400" b="1" dirty="0" smtClean="0"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23528" y="620688"/>
            <a:ext cx="8280920" cy="252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Общий профиль безопасности препарата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основан на: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обобщенных данных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1108 пациентов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муковисцидозом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возрасте 12 лет и старше,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гомозиготныех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 мутации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508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гене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CFTR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 2 двойных слепых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плацебо-контролируемых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клинических исследованиях 3 фазы, 24 недели лечения (Исследование 1 и 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Из 1108 пациентов, 49% были женщинами и 99% были представителями европеоидной расы; 369 пациентов получали 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каждые 12 часов, и 370 пациентов получали плацебо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Доля пациентов, которые досрочно прекратили лечение в связи с нежелательными явлениями: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5% среди пациентов, получавших 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2% среди пациентов, получавших плацебо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257883"/>
            <a:ext cx="6192688" cy="348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929066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n-lt"/>
              <a:cs typeface="Times New Roman" pitchFamily="18" charset="0"/>
            </a:endParaRPr>
          </a:p>
          <a:p>
            <a:endParaRPr lang="ru-RU" sz="2000" dirty="0" smtClean="0">
              <a:latin typeface="+mn-lt"/>
              <a:cs typeface="Times New Roman" pitchFamily="18" charset="0"/>
            </a:endParaRPr>
          </a:p>
          <a:p>
            <a:r>
              <a:rPr lang="ru-RU" sz="2000" dirty="0" smtClean="0">
                <a:latin typeface="+mn-lt"/>
              </a:rPr>
              <a:t>Эффективность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и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безопасность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препарата </a:t>
            </a:r>
            <a:r>
              <a:rPr lang="ru-RU" sz="2000" b="1" dirty="0" smtClean="0">
                <a:latin typeface="+mn-lt"/>
              </a:rPr>
              <a:t>ОРКАМБИ</a:t>
            </a:r>
            <a:r>
              <a:rPr lang="ru-RU" sz="2000" dirty="0" smtClean="0">
                <a:latin typeface="+mn-lt"/>
              </a:rPr>
              <a:t> у пациентов с </a:t>
            </a:r>
            <a:r>
              <a:rPr lang="ru-RU" sz="2000" dirty="0" err="1" smtClean="0">
                <a:latin typeface="+mn-lt"/>
              </a:rPr>
              <a:t>муковисцидозом</a:t>
            </a:r>
            <a:r>
              <a:rPr lang="ru-RU" sz="2000" dirty="0" smtClean="0">
                <a:latin typeface="+mn-lt"/>
              </a:rPr>
              <a:t>, не гомозиготных по мутации </a:t>
            </a:r>
            <a:r>
              <a:rPr lang="en-US" sz="2000" i="1" dirty="0" smtClean="0">
                <a:latin typeface="+mn-lt"/>
              </a:rPr>
              <a:t>F</a:t>
            </a:r>
            <a:r>
              <a:rPr lang="ru-RU" sz="2000" i="1" dirty="0" smtClean="0">
                <a:latin typeface="+mn-lt"/>
              </a:rPr>
              <a:t>508</a:t>
            </a:r>
            <a:r>
              <a:rPr lang="en-US" sz="2000" i="1" dirty="0" smtClean="0">
                <a:latin typeface="+mn-lt"/>
              </a:rPr>
              <a:t>del</a:t>
            </a:r>
            <a:r>
              <a:rPr lang="ru-RU" sz="2000" dirty="0" smtClean="0">
                <a:latin typeface="+mn-lt"/>
              </a:rPr>
              <a:t>еще не подтверждены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3742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Препарат показан для лечения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муковисцидоза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у пациентов в возрасте 12 лет и старше, гомозиготных по мутации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F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508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del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в гене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CFTR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Если генотип пациента неизвестен, следует провести рекомендованный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FDA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тест на мутации, связанные с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муковисцидозом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чтобы выявить мутацию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F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508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del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как в одной, так и в другой аллели гена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CFTR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36195"/>
            <a:ext cx="92869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Препарат ОРКАМБИ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- комбинация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, которая улучшает работу трансмембранного регулятора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муковисцидоза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CFTR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48" y="4038905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Ограничения при применении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396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img.medscape.com/thumbnail_library/ht_150706_orkambi_8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2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IMG_32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7390" cy="552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8572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/>
              <a:t>Диагностика </a:t>
            </a:r>
            <a:r>
              <a:rPr lang="ru-RU" sz="2800" b="1" dirty="0" err="1" smtClean="0"/>
              <a:t>муковисцидоза</a:t>
            </a:r>
            <a:endParaRPr lang="ru-RU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400970"/>
            <a:ext cx="8643998" cy="21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Взрослым и детям 12 лет и старше: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две таблетки (каждая содержит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люмакафтор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200 мг/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125 мг) внутрь каждые 12 часов.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(2.1)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пациентов с нарушениями функции печени средней и тяжелой степени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дозу следует снизить.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назначении препарата ОРКАМБИ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пациентам, которые получают сильные ингибиторы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CYP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 течение первых недель лечения доза ОРКАМБИ должна быть снижена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39261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Формы выпуска и дозировки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</a:rPr>
              <a:t>Дозы и способ применения</a:t>
            </a:r>
            <a:endParaRPr lang="ru-RU" sz="2400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61248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 Таблетки: </a:t>
            </a:r>
            <a:r>
              <a:rPr lang="ru-RU" dirty="0" err="1" smtClean="0">
                <a:latin typeface="+mj-lt"/>
                <a:ea typeface="Calibri" pitchFamily="34" charset="0"/>
                <a:cs typeface="Times New Roman" pitchFamily="18" charset="0"/>
              </a:rPr>
              <a:t>люмакафтор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 200 мг и </a:t>
            </a:r>
            <a:r>
              <a:rPr lang="ru-RU" dirty="0" err="1" smtClean="0">
                <a:latin typeface="+mj-lt"/>
                <a:ea typeface="Calibri" pitchFamily="34" charset="0"/>
                <a:cs typeface="Times New Roman" pitchFamily="18" charset="0"/>
              </a:rPr>
              <a:t>ивакафтор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 125 мг. </a:t>
            </a:r>
            <a:endParaRPr lang="ru-RU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801" y="4797152"/>
            <a:ext cx="35337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333" y="1124744"/>
            <a:ext cx="37153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Явления</a:t>
            </a:r>
            <a:r>
              <a:rPr lang="en-US" dirty="0" smtClean="0"/>
              <a:t> </a:t>
            </a:r>
            <a:r>
              <a:rPr lang="ru-RU" dirty="0" smtClean="0"/>
              <a:t>со</a:t>
            </a:r>
            <a:r>
              <a:rPr lang="en-US" dirty="0" smtClean="0"/>
              <a:t> </a:t>
            </a:r>
            <a:r>
              <a:rPr lang="ru-RU" dirty="0" smtClean="0"/>
              <a:t>стороны</a:t>
            </a:r>
            <a:r>
              <a:rPr lang="en-US" dirty="0" smtClean="0"/>
              <a:t> </a:t>
            </a:r>
            <a:r>
              <a:rPr lang="ru-RU" dirty="0" smtClean="0"/>
              <a:t>дыхательной</a:t>
            </a:r>
            <a:r>
              <a:rPr lang="en-US" dirty="0" smtClean="0"/>
              <a:t> </a:t>
            </a:r>
            <a:r>
              <a:rPr lang="ru-RU" dirty="0" smtClean="0"/>
              <a:t>системы: на</a:t>
            </a:r>
            <a:r>
              <a:rPr lang="en-US" dirty="0" smtClean="0"/>
              <a:t> </a:t>
            </a:r>
            <a:r>
              <a:rPr lang="ru-RU" dirty="0" smtClean="0"/>
              <a:t>начальных</a:t>
            </a:r>
            <a:r>
              <a:rPr lang="en-US" dirty="0" smtClean="0"/>
              <a:t> </a:t>
            </a:r>
            <a:r>
              <a:rPr lang="ru-RU" dirty="0" smtClean="0"/>
              <a:t>этапах</a:t>
            </a:r>
            <a:r>
              <a:rPr lang="en-US" dirty="0" smtClean="0"/>
              <a:t> </a:t>
            </a:r>
            <a:r>
              <a:rPr lang="ru-RU" dirty="0" smtClean="0"/>
              <a:t>лечения</a:t>
            </a:r>
            <a:r>
              <a:rPr lang="en-US" dirty="0" smtClean="0"/>
              <a:t> </a:t>
            </a:r>
            <a:r>
              <a:rPr lang="ru-RU" dirty="0" smtClean="0"/>
              <a:t>препаратом</a:t>
            </a:r>
            <a:r>
              <a:rPr lang="en-US" dirty="0" smtClean="0"/>
              <a:t> </a:t>
            </a:r>
            <a:r>
              <a:rPr lang="ru-RU" b="1" dirty="0" smtClean="0"/>
              <a:t>ОРКАМБИ</a:t>
            </a:r>
            <a:r>
              <a:rPr lang="en-US" dirty="0" smtClean="0"/>
              <a:t> </a:t>
            </a:r>
            <a:r>
              <a:rPr lang="ru-RU" dirty="0" smtClean="0"/>
              <a:t>наиболее</a:t>
            </a:r>
            <a:r>
              <a:rPr lang="en-US" dirty="0" smtClean="0"/>
              <a:t> </a:t>
            </a:r>
            <a:r>
              <a:rPr lang="ru-RU" dirty="0" smtClean="0"/>
              <a:t>часто</a:t>
            </a:r>
            <a:r>
              <a:rPr lang="en-US" dirty="0" smtClean="0"/>
              <a:t> </a:t>
            </a:r>
            <a:r>
              <a:rPr lang="ru-RU" dirty="0" smtClean="0"/>
              <a:t>наблюдались</a:t>
            </a:r>
            <a:r>
              <a:rPr lang="en-US" dirty="0" smtClean="0"/>
              <a:t> </a:t>
            </a:r>
            <a:r>
              <a:rPr lang="ru-RU" dirty="0" smtClean="0"/>
              <a:t>такие</a:t>
            </a:r>
            <a:r>
              <a:rPr lang="en-US" dirty="0" smtClean="0"/>
              <a:t> </a:t>
            </a:r>
            <a:r>
              <a:rPr lang="ru-RU" dirty="0" smtClean="0"/>
              <a:t>явления, как</a:t>
            </a:r>
            <a:r>
              <a:rPr lang="en-US" dirty="0" smtClean="0"/>
              <a:t> </a:t>
            </a:r>
            <a:r>
              <a:rPr lang="ru-RU" dirty="0" smtClean="0"/>
              <a:t>дискомфорт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грудной</a:t>
            </a:r>
            <a:r>
              <a:rPr lang="en-US" dirty="0" smtClean="0"/>
              <a:t> </a:t>
            </a:r>
            <a:r>
              <a:rPr lang="ru-RU" dirty="0" smtClean="0"/>
              <a:t>клетке, одышка</a:t>
            </a:r>
            <a:r>
              <a:rPr lang="en-US" dirty="0" smtClean="0"/>
              <a:t> 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нарушение</a:t>
            </a:r>
            <a:r>
              <a:rPr lang="en-US" dirty="0" smtClean="0"/>
              <a:t> </a:t>
            </a:r>
            <a:r>
              <a:rPr lang="ru-RU" dirty="0" smtClean="0"/>
              <a:t>дыхания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Опыт лечения пациентов с относительным прогнозируемым </a:t>
            </a:r>
            <a:r>
              <a:rPr lang="en-US" dirty="0" smtClean="0"/>
              <a:t>FEV</a:t>
            </a:r>
            <a:r>
              <a:rPr lang="ru-RU" dirty="0" smtClean="0"/>
              <a:t>1 (</a:t>
            </a:r>
            <a:r>
              <a:rPr lang="en-US" dirty="0" err="1" smtClean="0"/>
              <a:t>ppFEV</a:t>
            </a:r>
            <a:r>
              <a:rPr lang="ru-RU" dirty="0" smtClean="0"/>
              <a:t>1)&lt;40 ограничен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 отношении таких пациентов на начальных этапах терапии рекомендуется проводить дополнительный мониторинг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7450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a typeface="Times New Roman" pitchFamily="18" charset="0"/>
              </a:rPr>
              <a:t>Противопоказания</a:t>
            </a:r>
            <a:r>
              <a:rPr lang="en-US" sz="2400" b="1" dirty="0" smtClean="0">
                <a:ea typeface="Times New Roman" pitchFamily="18" charset="0"/>
              </a:rPr>
              <a:t>:</a:t>
            </a:r>
            <a:r>
              <a:rPr lang="ru-RU" sz="2400" b="1" dirty="0" smtClean="0">
                <a:ea typeface="Times New Roman" pitchFamily="18" charset="0"/>
              </a:rPr>
              <a:t> отсутствуют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81319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Особые указания и меры предосторожности</a:t>
            </a:r>
            <a:endParaRPr lang="ru-RU" sz="24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69211"/>
            <a:ext cx="4536504" cy="339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7504" y="-107522"/>
            <a:ext cx="8927976" cy="58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Применение у пациентов с выраженным поражением печени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некоторых пациентов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муковисцизодом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выраженным поражением печени, которые получали препарат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было описано ухудшение функции печени, включая печеночную энцефалопатию. Лечение пациентов с выраженным поражением печени препаратом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следует проводить с осторожностью и только если ожидаемая польза превосходит риски. Если такие пациенты получают препарат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необходимо проводить тщательный мониторинг их состояния после начала лечения, а также следует сократить дозу препарата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Явления, связанные с печенью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пациентов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муковисцидозом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получавших препарат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были описаны серьезные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нежелательные побочные реакции, связанные с повышением активности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трансаминаз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В некоторых случаях это повышение сопровождалось одновременным повышением уровня билирубина в сыворотке крови.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Рекомендуется проводить оценку активности АЛТ и АСТ, а также уровней билирубина перед началом лечения препаратом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каждые 3 месяца в течение первого года лечения, и затем один раз в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749066" cy="1371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Частоты развития нежелательных побочных реакций у ≥5% пациентов, гомозиготных по мутации </a:t>
            </a:r>
            <a:r>
              <a:rPr lang="en-US" sz="1800" i="1" dirty="0" smtClean="0"/>
              <a:t>F</a:t>
            </a:r>
            <a:r>
              <a:rPr lang="ru-RU" sz="1800" i="1" dirty="0" smtClean="0"/>
              <a:t>508</a:t>
            </a:r>
            <a:r>
              <a:rPr lang="en-US" sz="1800" i="1" dirty="0" smtClean="0"/>
              <a:t>del</a:t>
            </a:r>
            <a:r>
              <a:rPr lang="ru-RU" sz="1800" dirty="0" smtClean="0"/>
              <a:t>в гене </a:t>
            </a:r>
            <a:r>
              <a:rPr lang="en-US" sz="1800" i="1" dirty="0" smtClean="0"/>
              <a:t>CFTR</a:t>
            </a:r>
            <a:r>
              <a:rPr lang="ru-RU" sz="1800" dirty="0" smtClean="0"/>
              <a:t>, которые получали лечение препаратом ОРКАМБИ, в 2 </a:t>
            </a:r>
            <a:r>
              <a:rPr lang="ru-RU" sz="1800" dirty="0" err="1" smtClean="0"/>
              <a:t>плацебо-контролируемых</a:t>
            </a:r>
            <a:r>
              <a:rPr lang="ru-RU" sz="1800" dirty="0" smtClean="0"/>
              <a:t> клинических исследованиях 3 фазы с лечение в течение 24 недель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55501"/>
              </p:ext>
            </p:extLst>
          </p:nvPr>
        </p:nvGraphicFramePr>
        <p:xfrm>
          <a:off x="571474" y="1928804"/>
          <a:ext cx="7929616" cy="4572293"/>
        </p:xfrm>
        <a:graphic>
          <a:graphicData uri="http://schemas.openxmlformats.org/drawingml/2006/table">
            <a:tbl>
              <a:tblPr/>
              <a:tblGrid>
                <a:gridCol w="3712494"/>
                <a:gridCol w="2088232"/>
                <a:gridCol w="2128890"/>
              </a:tblGrid>
              <a:tr h="2175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Нежелательные побочные реакции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(Термин предпочтительного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употребления)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ОРКАМБИ</a:t>
                      </a:r>
                      <a:endParaRPr lang="ru-RU" sz="12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Плацебо</a:t>
                      </a:r>
                      <a:endParaRPr lang="ru-RU" sz="12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N=369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N=370</a:t>
                      </a:r>
                      <a:endParaRPr lang="ru-RU" sz="12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688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Одышка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48(13)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29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Назоарингит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48(13)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40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688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Тошнота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46 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28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Диарея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45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31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688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Инфекции верхних дыхательных путей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37 (10)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Недомогание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34 (9)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29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Нарушение дыхания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32 (9)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22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79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Повышение активности креатин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фосфокиназы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в крови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27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Сыпь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25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7 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70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Вздутие живота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24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11 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688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Ринорея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21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15 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935">
                <a:tc>
                  <a:txBody>
                    <a:bodyPr/>
                    <a:lstStyle/>
                    <a:p>
                      <a:pPr marL="4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Грипп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19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 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1470" y="575857"/>
            <a:ext cx="9144000" cy="65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Субстраты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 CYP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3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A</a:t>
            </a:r>
            <a:endParaRPr kumimoji="0" lang="ru-RU" b="1" i="0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Люмакафтор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является сильным индуктором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CYP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препарата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сопровождаться снижением системного воздействия лекарственных препаратов, которые являются субстратами CYP3A, с последующим снижением терапевтического эффекта. </a:t>
            </a:r>
          </a:p>
          <a:p>
            <a:pPr marL="285750" lvl="0" indent="-285750" eaLnBrk="0" hangingPunct="0">
              <a:buFont typeface="Wingdings" pitchFamily="2" charset="2"/>
              <a:buChar char="ü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Одновременный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прием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чувствительными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субстратами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CYP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субстратами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CYP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 узким терапевтическим диапазоном не рекомендован.</a:t>
            </a:r>
          </a:p>
          <a:p>
            <a:pPr marL="285750" lvl="0" indent="-285750" eaLnBrk="0" hangingPunct="0">
              <a:buFont typeface="Wingdings" pitchFamily="2" charset="2"/>
              <a:buChar char="ü"/>
            </a:pPr>
            <a:endParaRPr lang="ru-RU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hangingPunct="0"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Лечение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препаратом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ОРКАМБИ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одновременно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сильными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индукторами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CYP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такими как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рифампин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значительно снижает уровень воздействия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что может привести к снижению терапевтической эффективности препарата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ОРКАМБИ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85750" lvl="0" indent="-285750" eaLnBrk="0" hangingPunct="0">
              <a:buFont typeface="Wingdings" pitchFamily="2" charset="2"/>
              <a:buChar char="ü"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Применение одновременно с сильными индукторами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CYP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такими как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рифампин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рифабутин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фенобарбитал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карбамазепин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фенитоин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и зверобой продырявленный, не рекомендовано. </a:t>
            </a:r>
            <a:endParaRPr lang="ru-RU" i="1" dirty="0" smtClean="0"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7148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Лекарственные взаимодействия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215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71600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1800" b="1" dirty="0" smtClean="0">
                <a:latin typeface="+mn-lt"/>
                <a:cs typeface="Times New Roman" pitchFamily="18" charset="0"/>
              </a:rPr>
              <a:t>Возможное влияние другие лекарственных средств на </a:t>
            </a:r>
            <a:r>
              <a:rPr lang="ru-RU" sz="1800" b="1" dirty="0" err="1" smtClean="0">
                <a:latin typeface="+mn-lt"/>
                <a:cs typeface="Times New Roman" pitchFamily="18" charset="0"/>
              </a:rPr>
              <a:t>люмакафтор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/</a:t>
            </a:r>
            <a:r>
              <a:rPr lang="ru-RU" sz="1800" b="1" dirty="0" err="1" smtClean="0">
                <a:latin typeface="+mn-lt"/>
                <a:cs typeface="Times New Roman" pitchFamily="18" charset="0"/>
              </a:rPr>
              <a:t>ивакафтор</a:t>
            </a:r>
            <a:r>
              <a:rPr lang="ru-RU" sz="1800" dirty="0" smtClean="0"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latin typeface="+mn-lt"/>
                <a:cs typeface="Times New Roman" pitchFamily="18" charset="0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23528" y="1431323"/>
            <a:ext cx="8136904" cy="47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Ингибиторы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CYP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Совместное применение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итраконазолом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сильным ингибитором CYP3A, не влияло на уровень воздействия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но повышало уровень воздействия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4,3 раза</a:t>
            </a:r>
            <a:endParaRPr lang="en-US" sz="1400" dirty="0" smtClean="0"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Коррекция дозы при назначении ингибиторов CYP3A пациентам, которые уже получают 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не требуется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. </a:t>
            </a: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назначении препарата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пациентам, которые получают сильные ингибиторы CYP3A, дозу препарата ОРКАМБИ следует снизить до 1 таблетки в день (суммарная доза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200 мг/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ивакафтора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125 мг в день) в течение 1 недели, чтобы развился равновесный индуцирующий эффект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люмакафтора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этого лечение может быть продолжено в рекомендованной суточной дозе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Сильные ингибиторами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CYP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3:</a:t>
            </a:r>
            <a:endParaRPr lang="ru-RU" sz="1400" dirty="0"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кетоконазол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итраконазол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позаконазол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вориконазол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телитромицин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кларитромицин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одновременном применение средних и слабых ингибиторов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CYP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коррекция дозы не требуется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Лекарственные взаимодействия</a:t>
            </a:r>
            <a:endParaRPr lang="ru-RU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3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1470" y="1609025"/>
            <a:ext cx="9144000" cy="33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hangingPunct="0">
              <a:buFont typeface="Wingdings" pitchFamily="2" charset="2"/>
              <a:buChar char="ü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Препарат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гормональные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контрацептивы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может значительно снизить уровень воздействия гормональных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контрацептивов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снижая их эффективность и повышая частоту развития нежелательных побочных реакций, связанных с менструальным циклом, таких как аменорея, дисменорея,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менорагия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нерегулярный менструальный цикл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27% среди женщин, использующих гормональные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контрацептивы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по сравнению с 3% среди женщин, не использующих гормональные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контрацептивы</a:t>
            </a:r>
            <a:endParaRPr lang="ru-RU" sz="16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Гормональные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контрацептивы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включая препараты для приема внутрь, инъекционные,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трансдермальные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имплантационные формы, не следует рассматривать как надежные средства контрацепции при применении одновременно с препаратом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7148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Лекарственные взаимодействия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411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1606907"/>
            <a:ext cx="9144000" cy="42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Ингибиторы протонной помпы,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блокаторы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 Н2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гистаминовых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 рецепторов, антациды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Препарат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снижать уровень воздействия и эффективность ингибиторов протонной помпы, таких как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омепразол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эзомепразол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лансопразол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привести к изменению воздействия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ранитидина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Для достижения желаемого клинического эффекта может потребоваться коррекция дозы. При использовании антацидов на основе карбоната кальция коррекция дозы не рекомендована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endParaRPr lang="en-US" sz="1400" b="1" dirty="0" smtClean="0">
              <a:latin typeface="+mj-lt"/>
              <a:cs typeface="Times New Roman" pitchFamily="18" charset="0"/>
            </a:endParaRPr>
          </a:p>
          <a:p>
            <a:pPr marL="285750" lvl="0" indent="-285750" algn="just" eaLnBrk="0" hangingPunct="0">
              <a:buFont typeface="Wingdings" pitchFamily="2" charset="2"/>
              <a:buChar char="ü"/>
            </a:pPr>
            <a:r>
              <a:rPr lang="ru-RU" sz="1400" b="1" dirty="0" err="1" smtClean="0">
                <a:latin typeface="+mj-lt"/>
                <a:cs typeface="Times New Roman" pitchFamily="18" charset="0"/>
              </a:rPr>
              <a:t>Варфарин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изменить уровень воздействия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варфарина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Необходим мониторинг международного нормализованного отношения (МНО), если требуется одновременное лечение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варфарином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препаратом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Одновременно применяемые лекарственные средства, не требующие коррекции дозы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Коррекция дозы препарата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или принимаемых одновременно препаратов не нужна при назначении препарата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вместе со следующими препаратами: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азитромицин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азтреонам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будезонид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цефтазидим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цетиризин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ципрофлоксацин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колистиметат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колистин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дорназе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альфа,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флутиказон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ипратропий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левофлоксацин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панкреатин,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панкрелипаза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сальбутамол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сульфаметоксазол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триметоприм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тиотропий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тобрамицин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Учитывая метаболизм и путь выведения, ожидается, что 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не будет оказывать влияния на воздействие этих препаратов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38443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Взаимодействие с лекарственными препаратами</a:t>
            </a:r>
            <a:endParaRPr lang="ru-RU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0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44517" y="1196752"/>
            <a:ext cx="3491880" cy="492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Катаракта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детей, получавших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который входит в состав препарата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были описаны случаи неврожденного помутнения хрусталика.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Хотя в некоторых случаях имели место другие факторы риска (такие как применение кортикостероидов и действие радиации), исключить возможный риск, связанный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ивакафтором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нельзя.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назначении препарата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детям необходимо проводить исходное и последующее офтальмологические обследование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148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Лекарственные взаимодействия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продолжение)</a:t>
            </a:r>
            <a:endParaRPr lang="ru-RU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65441"/>
            <a:ext cx="4945732" cy="49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1470" y="1313390"/>
            <a:ext cx="9144000" cy="43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Противоаллергические средства и кортикостероиды системного действия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Препарат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снизить уровень воздействия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монтелукаста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что ведет к снижению его эффективности. Коррекция дозы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монтелукаста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не рекомендована. При применении одновременно с препаратом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следует проводить соответствующий мониторинг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Одновременное применение препарата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привести к снижению уровня воздействия и эффективности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преднизона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метилпреднизолона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Для достижения желаемого клинического эффекта могут потребоваться более высокие дозы кортикостероидов системного действия</a:t>
            </a:r>
            <a:endParaRPr lang="ru-RU" sz="16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cs typeface="Times New Roman" pitchFamily="18" charset="0"/>
              </a:rPr>
              <a:t> Антибиотики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Одновременное применение препарата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может привести к снижению уровня воздействия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кларитромицина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эритромицина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телитромицина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 результате чего снижается эффективность этих антибиотиков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Следует рассмотреть альтернативные антибиотики, такие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ципрофлоксацин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азитромицин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левофлоксацин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Взаимодействие с лекарственными препаратами</a:t>
            </a: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9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50820" y="404663"/>
            <a:ext cx="8281620" cy="5832649"/>
            <a:chOff x="471" y="1001"/>
            <a:chExt cx="2983" cy="1584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flipV="1">
              <a:off x="3022" y="2153"/>
              <a:ext cx="0" cy="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16200000" flipV="1">
              <a:off x="1726" y="1577"/>
              <a:ext cx="576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2014" y="128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3"/>
              <a:endCxn id="3" idx="2"/>
            </p:cNvCxnSpPr>
            <p:nvPr/>
          </p:nvCxnSpPr>
          <p:spPr bwMode="auto">
            <a:xfrm flipV="1">
              <a:off x="1870" y="128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230" y="1073"/>
              <a:ext cx="576" cy="1008"/>
            </a:xfrm>
            <a:prstGeom prst="bentConnector3">
              <a:avLst>
                <a:gd name="adj1" fmla="val 449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221" y="1072"/>
              <a:ext cx="576" cy="10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1582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Больные МВ</a:t>
              </a: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471" y="1865"/>
              <a:ext cx="1064" cy="60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Бронхо-легочные поражения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Повторные и рецидивирующие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пневмонии с затяжным течением,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особенно двусторонние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Бронхиальная астма, рефрактерная к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традиционной терапии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Рецидивирующие бронхиты,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бронхиолиты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, особенно с высевом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Ps.aeruginosa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Двусторонние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бронхоэктазы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590" y="2225"/>
              <a:ext cx="864" cy="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Патология других органов</a:t>
              </a:r>
              <a:r>
                <a:rPr kumimoji="0" lang="en-US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^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Нарушение роста и 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Задержка полового 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Мужское бесплодие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Хронический синусит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Полипы носа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Электролитные нарушения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2590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Сибсы из семей, </a:t>
              </a: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 которых есть больные</a:t>
              </a: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1007" y="143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Группы риска для 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дифференциальной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диагностики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2158" y="143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Неонатальный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скрининг</a:t>
              </a: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1583" y="1865"/>
              <a:ext cx="863" cy="60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Изменения ЖКТ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Синдром нарушенного кишечного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всасывания неясного генеза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Мекониальный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илеус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и его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эквиваленты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Желтуха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обструктивного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типа у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новорожденных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 затяжным течением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Цирроз печени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Сахарный диабет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Гастроэзофагеальный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рефлюкс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Выпадение прямой кишки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2981270"/>
            <a:ext cx="87845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Принимат</a:t>
            </a:r>
            <a:r>
              <a:rPr lang="ru-RU" sz="1400" dirty="0" smtClean="0">
                <a:latin typeface="+mj-lt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строго в соответствии с рекомендациями врача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Всегда принимать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вместе с жирной пищей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яйца, авокадо, орехи, масло, арахисовое масло, пицца с сыром, продукты на основе цельного молока (такие как цельное молоко, сыр и йогурт) и т.д.)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Принимайте препарат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ОРКАМБИ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каждые 12 часов</a:t>
            </a:r>
            <a:endParaRPr lang="ru-RU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dirty="0" smtClean="0">
                <a:latin typeface="+mj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азделить утреннюю и вечернюю дозу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можно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разрезав блистер по пунктирной линии.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7499176" cy="6074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cs typeface="Times New Roman" pitchFamily="18" charset="0"/>
              </a:rPr>
              <a:t>Как принимать препарат ОРКАМБИ</a:t>
            </a:r>
            <a:r>
              <a:rPr lang="en-US" sz="2000" b="1" dirty="0" smtClean="0">
                <a:cs typeface="Times New Roman" pitchFamily="18" charset="0"/>
              </a:rPr>
              <a:t>?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51218"/>
              </p:ext>
            </p:extLst>
          </p:nvPr>
        </p:nvGraphicFramePr>
        <p:xfrm>
          <a:off x="194316" y="4869160"/>
          <a:ext cx="821537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3028"/>
                <a:gridCol w="2761469"/>
                <a:gridCol w="3520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Содержит</a:t>
                      </a:r>
                      <a:r>
                        <a:rPr lang="en-US" sz="1600" dirty="0" smtClean="0"/>
                        <a:t>: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расчете</a:t>
                      </a:r>
                      <a:r>
                        <a:rPr lang="en-US" sz="1600" baseline="0" dirty="0" smtClean="0"/>
                        <a:t>: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Упаковка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 картонные пачки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 одной на неделю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Картонная пачка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 блистерных упаковки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 одной</a:t>
                      </a:r>
                      <a:r>
                        <a:rPr lang="ru-RU" sz="1600" b="0" baseline="0" dirty="0" smtClean="0"/>
                        <a:t> на день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Блистер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4 таблетки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по 2 таблетки утром и вечером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9715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46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67687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Критерии постановки диагноза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6795647"/>
              </p:ext>
            </p:extLst>
          </p:nvPr>
        </p:nvGraphicFramePr>
        <p:xfrm>
          <a:off x="1347515" y="1124744"/>
          <a:ext cx="62883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9747" name="TextBox 3"/>
          <p:cNvSpPr txBox="1">
            <a:spLocks noChangeArrowheads="1"/>
          </p:cNvSpPr>
          <p:nvPr/>
        </p:nvSpPr>
        <p:spPr bwMode="auto">
          <a:xfrm>
            <a:off x="539750" y="6237288"/>
            <a:ext cx="6238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Trebuchet MS" pitchFamily="34" charset="0"/>
              </a:rPr>
              <a:t>ECFS Standarts of Care Project, 2013. Project Director:Carlo Castellani (IT)</a:t>
            </a:r>
          </a:p>
          <a:p>
            <a:r>
              <a:rPr lang="en-US" sz="1400">
                <a:solidFill>
                  <a:srgbClr val="002060"/>
                </a:solidFill>
                <a:latin typeface="Trebuchet MS" pitchFamily="34" charset="0"/>
              </a:rPr>
              <a:t>http://ecfs.eu/ecfs-standards-care/introduction</a:t>
            </a:r>
            <a:endParaRPr lang="ru-RU" sz="140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6888" y="1585028"/>
            <a:ext cx="8229600" cy="1200329"/>
          </a:xfr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</a:rPr>
              <a:t>90% новорожденных без клинических проявлений </a:t>
            </a:r>
            <a:r>
              <a:rPr lang="ru-RU" sz="2400" b="1" dirty="0" err="1">
                <a:solidFill>
                  <a:schemeClr val="tx2"/>
                </a:solidFill>
              </a:rPr>
              <a:t>муковисцидоза</a:t>
            </a:r>
            <a:r>
              <a:rPr lang="ru-RU" sz="2400" b="1" dirty="0">
                <a:solidFill>
                  <a:schemeClr val="tx2"/>
                </a:solidFill>
              </a:rPr>
              <a:t> диагноз может быть установлен на основании скрининга в возрасте до 6 недель</a:t>
            </a:r>
          </a:p>
        </p:txBody>
      </p:sp>
      <p:sp>
        <p:nvSpPr>
          <p:cNvPr id="160770" name="Rectangle 3"/>
          <p:cNvSpPr>
            <a:spLocks noChangeArrowheads="1"/>
          </p:cNvSpPr>
          <p:nvPr/>
        </p:nvSpPr>
        <p:spPr bwMode="auto">
          <a:xfrm>
            <a:off x="2843807" y="2924944"/>
            <a:ext cx="547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/>
              <a:t>Massie RJ, Olsen M, </a:t>
            </a:r>
            <a:r>
              <a:rPr lang="en-US" sz="1600" b="1" i="1" dirty="0" err="1"/>
              <a:t>Glazner</a:t>
            </a:r>
            <a:r>
              <a:rPr lang="en-US" sz="1600" b="1" i="1" dirty="0"/>
              <a:t> J, Robertson CF </a:t>
            </a:r>
          </a:p>
          <a:p>
            <a:r>
              <a:rPr lang="en-US" sz="1600" b="1" i="1" dirty="0"/>
              <a:t>Newborn screening for CF in Victoria</a:t>
            </a:r>
            <a:r>
              <a:rPr lang="ru-RU" sz="1600" b="1" i="1" dirty="0" smtClean="0"/>
              <a:t>:</a:t>
            </a:r>
            <a:r>
              <a:rPr lang="en-US" sz="1600" b="1" i="1" dirty="0" smtClean="0"/>
              <a:t> 10 </a:t>
            </a:r>
            <a:r>
              <a:rPr lang="en-US" sz="1600" b="1" i="1" dirty="0"/>
              <a:t>years experience</a:t>
            </a:r>
          </a:p>
          <a:p>
            <a:r>
              <a:rPr lang="en-US" sz="1600" b="1" i="1" dirty="0"/>
              <a:t>Med J </a:t>
            </a:r>
            <a:r>
              <a:rPr lang="en-US" sz="1600" b="1" i="1" dirty="0" err="1"/>
              <a:t>Aust</a:t>
            </a:r>
            <a:r>
              <a:rPr lang="en-US" sz="1600" b="1" i="1" dirty="0"/>
              <a:t> 2000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96889" y="3933056"/>
            <a:ext cx="8395591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indent="-34290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5-10% случаев возникают </a:t>
            </a:r>
            <a:r>
              <a:rPr lang="ru-RU" dirty="0" smtClean="0"/>
              <a:t>трудности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ru-RU" dirty="0"/>
              <a:t>с диагностикой </a:t>
            </a:r>
            <a:r>
              <a:rPr lang="ru-RU" dirty="0" err="1" smtClean="0"/>
              <a:t>муковисцидоза</a:t>
            </a:r>
            <a:endParaRPr lang="ru-RU" dirty="0"/>
          </a:p>
        </p:txBody>
      </p:sp>
      <p:sp>
        <p:nvSpPr>
          <p:cNvPr id="160772" name="Text Box 5"/>
          <p:cNvSpPr txBox="1">
            <a:spLocks noChangeArrowheads="1"/>
          </p:cNvSpPr>
          <p:nvPr/>
        </p:nvSpPr>
        <p:spPr bwMode="auto">
          <a:xfrm>
            <a:off x="3131840" y="5229200"/>
            <a:ext cx="5212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/>
              <a:t>Cystic  Fibrosis Foundation Patient Registry, </a:t>
            </a:r>
          </a:p>
          <a:p>
            <a:r>
              <a:rPr lang="en-US" sz="1600" b="1" i="1" dirty="0"/>
              <a:t>2005 Annual Data Report to the Center Directors. Bethesda, MD</a:t>
            </a:r>
            <a:r>
              <a:rPr lang="ru-RU" sz="1600" b="1" i="1" dirty="0"/>
              <a:t>:</a:t>
            </a:r>
            <a:r>
              <a:rPr lang="en-US" sz="1600" b="1" i="1" dirty="0"/>
              <a:t>CFF</a:t>
            </a:r>
            <a:endParaRPr lang="ru-RU" sz="1600" b="1" i="1" dirty="0"/>
          </a:p>
        </p:txBody>
      </p:sp>
      <p:sp>
        <p:nvSpPr>
          <p:cNvPr id="160773" name="Text Box 6"/>
          <p:cNvSpPr txBox="1">
            <a:spLocks noChangeArrowheads="1"/>
          </p:cNvSpPr>
          <p:nvPr/>
        </p:nvSpPr>
        <p:spPr bwMode="auto">
          <a:xfrm>
            <a:off x="238164" y="188640"/>
            <a:ext cx="8388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Целью большинства программ неонатального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скрининга</a:t>
            </a: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на 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</a:rPr>
              <a:t>муковисцидоз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 является установка диагноза в возрасте до 4-х недель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6075</Words>
  <Application>Microsoft Office PowerPoint</Application>
  <PresentationFormat>Экран (4:3)</PresentationFormat>
  <Paragraphs>761</Paragraphs>
  <Slides>71</Slides>
  <Notes>25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90" baseType="lpstr">
      <vt:lpstr>Batang</vt:lpstr>
      <vt:lpstr>MS PGothic</vt:lpstr>
      <vt:lpstr>Arial</vt:lpstr>
      <vt:lpstr>Arial Cyr</vt:lpstr>
      <vt:lpstr>Calibri</vt:lpstr>
      <vt:lpstr>Corbel</vt:lpstr>
      <vt:lpstr>DejaVu Sans</vt:lpstr>
      <vt:lpstr>Georgia</vt:lpstr>
      <vt:lpstr>News Gothic MT</vt:lpstr>
      <vt:lpstr>Symbol</vt:lpstr>
      <vt:lpstr>Tahoma</vt:lpstr>
      <vt:lpstr>Times New Roman</vt:lpstr>
      <vt:lpstr>Trebuchet MS</vt:lpstr>
      <vt:lpstr>Verdana</vt:lpstr>
      <vt:lpstr>Wingdings</vt:lpstr>
      <vt:lpstr>ヒラギノ角ゴ Pro W3</vt:lpstr>
      <vt:lpstr>Тема Office</vt:lpstr>
      <vt:lpstr>Worksheet</vt:lpstr>
      <vt:lpstr>Acrobat Document</vt:lpstr>
      <vt:lpstr>Презентация PowerPoint</vt:lpstr>
      <vt:lpstr>Презентация PowerPoint</vt:lpstr>
      <vt:lpstr>Муковисцидоз  как модель диагностики, терапии и реабилитации больных с орфанными заболеваниями</vt:lpstr>
      <vt:lpstr>Данные Регистра больных муковисцидозом в Москве и Московской области за 2012 год и выживаемость за 2003-2012гг ( совместно с НИИ пульмонологиии ФМБА)</vt:lpstr>
      <vt:lpstr>Молекулярные последствия мутаций МВТР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НА ИРТ – нерешенные проблемы</vt:lpstr>
      <vt:lpstr>Интерпретация результатов потового теста</vt:lpstr>
      <vt:lpstr>Презентация PowerPoint</vt:lpstr>
      <vt:lpstr>Неонатальный скрининг</vt:lpstr>
      <vt:lpstr>ДНК диагностика</vt:lpstr>
      <vt:lpstr>Пограничный результат потовой пробы / одна мутация МВТР </vt:lpstr>
      <vt:lpstr>Симптомы, позволяющие предположить наличие муковисцидоза у детей первого года жизни</vt:lpstr>
      <vt:lpstr>Симптомы, позволяющие предположить наличие муковисцидоза у детей дошкольного возраста </vt:lpstr>
      <vt:lpstr>Симптомы, позволяющие предположить наличие муковисцидоза у детей школьного возраста </vt:lpstr>
      <vt:lpstr>Симптомы, позволящие предположить наличие муковисцидоза у подростков и взрослых</vt:lpstr>
      <vt:lpstr>Список с характерных фенотипических проявлений муковисцидоза</vt:lpstr>
      <vt:lpstr>Презентация PowerPoint</vt:lpstr>
      <vt:lpstr>Выживаемость больных МВ растёт благодаря современным методам терапии</vt:lpstr>
      <vt:lpstr>ЭТАПЫ РАЗВИТИЯ ПРЕПАРАТА КРЕОН®</vt:lpstr>
      <vt:lpstr>Презентация PowerPoint</vt:lpstr>
      <vt:lpstr>Презентация PowerPoint</vt:lpstr>
      <vt:lpstr>Презентация PowerPoint</vt:lpstr>
      <vt:lpstr>Презентация PowerPoint</vt:lpstr>
      <vt:lpstr>Пульмозим – высокоэффективный муколитик  нового поколения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Ataluren (PTC124)    PTC Therapeutics</vt:lpstr>
      <vt:lpstr>Презентация PowerPoint</vt:lpstr>
      <vt:lpstr>Презентация PowerPoint</vt:lpstr>
      <vt:lpstr>Презентация PowerPoint</vt:lpstr>
      <vt:lpstr> Потенциаторы – препараты, направленные на восстановление (активацию) функции ионного канала, образованного мутантным белком CFTR (мутации III-IV классов)  </vt:lpstr>
      <vt:lpstr>Презентация PowerPoint</vt:lpstr>
      <vt:lpstr>Презентация PowerPoint</vt:lpstr>
      <vt:lpstr>Презентация PowerPoint</vt:lpstr>
      <vt:lpstr>Эффект  потенциатора CFTR (Калидеко) у пациентов с другими генотипами, связанными с нарушением проводимости (не G551D)…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Корректоры - лекарственные средства, позволяющие мутантному белку CFTR пройти через систему внутриклеточного качественного контроля и занять правильное расположение на апикальной мембране (мутации II класса)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Механизм действия</vt:lpstr>
      <vt:lpstr>Опыт клинических исследований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Частоты развития нежелательных побочных реакций у ≥5% пациентов, гомозиготных по мутации F508delв гене CFTR, которые получали лечение препаратом ОРКАМБИ, в 2 плацебо-контролируемых клинических исследованиях 3 фазы с лечение в течение 24 недель</vt:lpstr>
      <vt:lpstr>Презентация PowerPoint</vt:lpstr>
      <vt:lpstr>Возможное влияние другие лекарственных средств на люмакафтор/ивакафтор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принимать препарат ОРКАМБИ?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kelzeva</dc:creator>
  <cp:lastModifiedBy>Ирина Ермолаева</cp:lastModifiedBy>
  <cp:revision>23</cp:revision>
  <dcterms:created xsi:type="dcterms:W3CDTF">2015-09-09T10:00:11Z</dcterms:created>
  <dcterms:modified xsi:type="dcterms:W3CDTF">2015-10-01T15:11:35Z</dcterms:modified>
</cp:coreProperties>
</file>